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11"/>
  </p:notesMasterIdLst>
  <p:sldIdLst>
    <p:sldId id="276" r:id="rId5"/>
    <p:sldId id="286" r:id="rId6"/>
    <p:sldId id="278" r:id="rId7"/>
    <p:sldId id="282" r:id="rId8"/>
    <p:sldId id="281" r:id="rId9"/>
    <p:sldId id="284" r:id="rId10"/>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FF5"/>
    <a:srgbClr val="D5B8EA"/>
    <a:srgbClr val="E90909"/>
    <a:srgbClr val="507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88727" autoAdjust="0"/>
  </p:normalViewPr>
  <p:slideViewPr>
    <p:cSldViewPr snapToGrid="0">
      <p:cViewPr varScale="1">
        <p:scale>
          <a:sx n="52" d="100"/>
          <a:sy n="52" d="100"/>
        </p:scale>
        <p:origin x="172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3B947C0-F68E-4C91-8ABC-147983CC6E2D}" type="datetimeFigureOut">
              <a:rPr kumimoji="1" lang="ja-JP" altLang="en-US" smtClean="0"/>
              <a:t>2026/7/13</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1E38788-60EA-4AAB-BE0D-D06BDDD2BB1C}" type="slidenum">
              <a:rPr kumimoji="1" lang="ja-JP" altLang="en-US" smtClean="0"/>
              <a:t>‹#›</a:t>
            </a:fld>
            <a:endParaRPr kumimoji="1" lang="ja-JP" altLang="en-US"/>
          </a:p>
        </p:txBody>
      </p:sp>
    </p:spTree>
    <p:extLst>
      <p:ext uri="{BB962C8B-B14F-4D97-AF65-F5344CB8AC3E}">
        <p14:creationId xmlns:p14="http://schemas.microsoft.com/office/powerpoint/2010/main" val="5341203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8460-5CF6-3F0A-BDF9-C079B925ED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50348-C5B2-5DE1-CC6C-F1F208767F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6C736-9F93-7A5F-DE78-2F9B0AA7CD1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82286B1-397A-5B16-0534-898EDACD9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E38788-60EA-4AAB-BE0D-D06BDDD2BB1C}"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71765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4</a:t>
            </a:fld>
            <a:endParaRPr kumimoji="1" lang="ja-JP" altLang="en-US"/>
          </a:p>
        </p:txBody>
      </p:sp>
    </p:spTree>
    <p:extLst>
      <p:ext uri="{BB962C8B-B14F-4D97-AF65-F5344CB8AC3E}">
        <p14:creationId xmlns:p14="http://schemas.microsoft.com/office/powerpoint/2010/main" val="186123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5</a:t>
            </a:fld>
            <a:endParaRPr kumimoji="1" lang="ja-JP" altLang="en-US"/>
          </a:p>
        </p:txBody>
      </p:sp>
    </p:spTree>
    <p:extLst>
      <p:ext uri="{BB962C8B-B14F-4D97-AF65-F5344CB8AC3E}">
        <p14:creationId xmlns:p14="http://schemas.microsoft.com/office/powerpoint/2010/main" val="55718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6</a:t>
            </a:fld>
            <a:endParaRPr kumimoji="1" lang="ja-JP" altLang="en-US"/>
          </a:p>
        </p:txBody>
      </p:sp>
    </p:spTree>
    <p:extLst>
      <p:ext uri="{BB962C8B-B14F-4D97-AF65-F5344CB8AC3E}">
        <p14:creationId xmlns:p14="http://schemas.microsoft.com/office/powerpoint/2010/main" val="3910595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2026/7/13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2403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2026/7/13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5099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2026/7/13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14909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2026/7/13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85859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2026/7/13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5047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2026/7/13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481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09F7C6CB-4F5E-4460-B8D6-DD20CFB82ECC}" type="datetimeFigureOut">
              <a:rPr kumimoji="1" lang="ja-JP" altLang="en-US" smtClean="0"/>
              <a:t>2026/7/13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4436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09F7C6CB-4F5E-4460-B8D6-DD20CFB82ECC}" type="datetimeFigureOut">
              <a:rPr kumimoji="1" lang="ja-JP" altLang="en-US" smtClean="0"/>
              <a:t>2026/7/13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1018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7C6CB-4F5E-4460-B8D6-DD20CFB82ECC}" type="datetimeFigureOut">
              <a:rPr kumimoji="1" lang="ja-JP" altLang="en-US" smtClean="0"/>
              <a:t>2026/7/13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111581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2026/7/13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34286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2026/7/13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92021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F7C6CB-4F5E-4460-B8D6-DD20CFB82ECC}" type="datetimeFigureOut">
              <a:rPr kumimoji="1" lang="ja-JP" altLang="en-US" smtClean="0"/>
              <a:t>2026/7/13</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95501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fif"/><Relationship Id="rId4" Type="http://schemas.openxmlformats.org/officeDocument/2006/relationships/hyperlink" Target="mailto:AD13@mof.go.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0671E7-277E-B5A4-CD3E-FDE2B347AB87}"/>
              </a:ext>
            </a:extLst>
          </p:cNvPr>
          <p:cNvSpPr>
            <a:spLocks noGrp="1"/>
          </p:cNvSpPr>
          <p:nvPr>
            <p:ph type="title"/>
          </p:nvPr>
        </p:nvSpPr>
        <p:spPr/>
        <p:txBody>
          <a:bodyPr/>
          <a:lstStyle/>
          <a:p>
            <a:endParaRPr kumimoji="1" lang="ja-JP" altLang="en-US" dirty="0"/>
          </a:p>
        </p:txBody>
      </p:sp>
      <p:sp>
        <p:nvSpPr>
          <p:cNvPr id="3" name="コンテンツ プレースホルダー 2">
            <a:extLst>
              <a:ext uri="{FF2B5EF4-FFF2-40B4-BE49-F238E27FC236}">
                <a16:creationId xmlns:a16="http://schemas.microsoft.com/office/drawing/2014/main" id="{3018BF32-6AF2-B2D0-D503-C57C788E8AF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6E65E5A8-E610-C98A-13D1-D7FA51A93CCC}"/>
              </a:ext>
            </a:extLst>
          </p:cNvPr>
          <p:cNvSpPr/>
          <p:nvPr/>
        </p:nvSpPr>
        <p:spPr>
          <a:xfrm>
            <a:off x="203200" y="165969"/>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1BD356C-B19D-4574-9EA6-A5C5354614C2}"/>
              </a:ext>
            </a:extLst>
          </p:cNvPr>
          <p:cNvSpPr txBox="1">
            <a:spLocks/>
          </p:cNvSpPr>
          <p:nvPr/>
        </p:nvSpPr>
        <p:spPr>
          <a:xfrm>
            <a:off x="266728" y="1051657"/>
            <a:ext cx="8674072" cy="770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73050" indent="-273050">
              <a:lnSpc>
                <a:spcPct val="100000"/>
              </a:lnSpc>
              <a:spcBef>
                <a:spcPts val="0"/>
              </a:spcBef>
              <a:buNone/>
            </a:pPr>
            <a:r>
              <a:rPr lang="ja-JP" altLang="en-US" sz="1800" dirty="0">
                <a:latin typeface="メイリオ" panose="020B0604030504040204" pitchFamily="50" charset="-128"/>
                <a:ea typeface="メイリオ" panose="020B0604030504040204" pitchFamily="50" charset="-128"/>
              </a:rPr>
              <a:t>➢ 不当廉売関税調査手続における調査当局と利害関係者等の各社様との間の証拠などのデータの送受信は、「</a:t>
            </a:r>
            <a:r>
              <a:rPr lang="en-US" altLang="ja-JP" sz="1800" b="1" dirty="0">
                <a:latin typeface="メイリオ" panose="020B0604030504040204" pitchFamily="50" charset="-128"/>
                <a:ea typeface="メイリオ" panose="020B0604030504040204" pitchFamily="50" charset="-128"/>
              </a:rPr>
              <a:t>Smooth File</a:t>
            </a:r>
            <a:r>
              <a:rPr lang="ja-JP" altLang="en-US" sz="1800" dirty="0">
                <a:latin typeface="メイリオ" panose="020B0604030504040204" pitchFamily="50" charset="-128"/>
                <a:ea typeface="メイリオ" panose="020B0604030504040204" pitchFamily="50" charset="-128"/>
              </a:rPr>
              <a:t>」を通じて行います。</a:t>
            </a:r>
          </a:p>
        </p:txBody>
      </p:sp>
      <p:sp>
        <p:nvSpPr>
          <p:cNvPr id="10" name="タイトル 1">
            <a:extLst>
              <a:ext uri="{FF2B5EF4-FFF2-40B4-BE49-F238E27FC236}">
                <a16:creationId xmlns:a16="http://schemas.microsoft.com/office/drawing/2014/main" id="{8465698F-D961-DB2F-983D-B65F6D1DE916}"/>
              </a:ext>
            </a:extLst>
          </p:cNvPr>
          <p:cNvSpPr txBox="1">
            <a:spLocks/>
          </p:cNvSpPr>
          <p:nvPr/>
        </p:nvSpPr>
        <p:spPr>
          <a:xfrm>
            <a:off x="266728" y="151050"/>
            <a:ext cx="8674072" cy="876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00000"/>
              </a:lnSpc>
            </a:pP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不当廉売関税調査手続における</a:t>
            </a:r>
            <a:endParaRPr lang="en-US" altLang="ja-JP" sz="2400" b="1" dirty="0">
              <a:solidFill>
                <a:schemeClr val="accent1">
                  <a:lumMod val="75000"/>
                </a:schemeClr>
              </a:solidFill>
              <a:latin typeface="BIZ UDPゴシック" panose="020B0400000000000000" pitchFamily="50" charset="-128"/>
              <a:ea typeface="BIZ UDPゴシック" panose="020B0400000000000000" pitchFamily="50" charset="-128"/>
            </a:endParaRPr>
          </a:p>
          <a:p>
            <a:pPr algn="ctr">
              <a:lnSpc>
                <a:spcPct val="100000"/>
              </a:lnSpc>
            </a:pP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クラウドストレージサービス「</a:t>
            </a:r>
            <a:r>
              <a:rPr lang="en-US" altLang="ja-JP" sz="2400" b="1" dirty="0">
                <a:solidFill>
                  <a:schemeClr val="accent1">
                    <a:lumMod val="75000"/>
                  </a:schemeClr>
                </a:solidFill>
                <a:latin typeface="BIZ UDPゴシック" panose="020B0400000000000000" pitchFamily="50" charset="-128"/>
                <a:ea typeface="BIZ UDPゴシック" panose="020B0400000000000000" pitchFamily="50" charset="-128"/>
              </a:rPr>
              <a:t>Smooth File</a:t>
            </a: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」の利用について</a:t>
            </a:r>
          </a:p>
        </p:txBody>
      </p:sp>
      <p:sp>
        <p:nvSpPr>
          <p:cNvPr id="13" name="タイトル 1">
            <a:extLst>
              <a:ext uri="{FF2B5EF4-FFF2-40B4-BE49-F238E27FC236}">
                <a16:creationId xmlns:a16="http://schemas.microsoft.com/office/drawing/2014/main" id="{BE73D07A-BBC4-5F19-6D90-2BE6BBA79E3C}"/>
              </a:ext>
            </a:extLst>
          </p:cNvPr>
          <p:cNvSpPr txBox="1">
            <a:spLocks/>
          </p:cNvSpPr>
          <p:nvPr/>
        </p:nvSpPr>
        <p:spPr>
          <a:xfrm>
            <a:off x="221643" y="1744268"/>
            <a:ext cx="1630907" cy="466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20000"/>
              </a:lnSpc>
            </a:pPr>
            <a:r>
              <a:rPr lang="ja-JP" altLang="en-US" sz="1700" dirty="0">
                <a:latin typeface="メイリオ" panose="020B0604030504040204" pitchFamily="50" charset="-128"/>
                <a:ea typeface="メイリオ" panose="020B0604030504040204" pitchFamily="50" charset="-128"/>
              </a:rPr>
              <a:t>証拠等の提出</a:t>
            </a:r>
          </a:p>
        </p:txBody>
      </p:sp>
      <p:sp>
        <p:nvSpPr>
          <p:cNvPr id="14" name="タイトル 1">
            <a:extLst>
              <a:ext uri="{FF2B5EF4-FFF2-40B4-BE49-F238E27FC236}">
                <a16:creationId xmlns:a16="http://schemas.microsoft.com/office/drawing/2014/main" id="{13BE546B-C0A6-885A-57D1-65C5CF16919D}"/>
              </a:ext>
            </a:extLst>
          </p:cNvPr>
          <p:cNvSpPr txBox="1">
            <a:spLocks/>
          </p:cNvSpPr>
          <p:nvPr/>
        </p:nvSpPr>
        <p:spPr>
          <a:xfrm>
            <a:off x="4638147" y="1824223"/>
            <a:ext cx="1418269" cy="3519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700" dirty="0">
                <a:latin typeface="メイリオ" panose="020B0604030504040204" pitchFamily="50" charset="-128"/>
                <a:ea typeface="メイリオ" panose="020B0604030504040204" pitchFamily="50" charset="-128"/>
              </a:rPr>
              <a:t>閲覧手続</a:t>
            </a:r>
          </a:p>
        </p:txBody>
      </p:sp>
      <p:sp>
        <p:nvSpPr>
          <p:cNvPr id="23" name="テキスト ボックス 22">
            <a:extLst>
              <a:ext uri="{FF2B5EF4-FFF2-40B4-BE49-F238E27FC236}">
                <a16:creationId xmlns:a16="http://schemas.microsoft.com/office/drawing/2014/main" id="{9CDE05A8-A3EF-616D-12EE-CA9B11BD573C}"/>
              </a:ext>
            </a:extLst>
          </p:cNvPr>
          <p:cNvSpPr txBox="1"/>
          <p:nvPr/>
        </p:nvSpPr>
        <p:spPr>
          <a:xfrm>
            <a:off x="147978" y="5604250"/>
            <a:ext cx="4371419" cy="938719"/>
          </a:xfrm>
          <a:prstGeom prst="rect">
            <a:avLst/>
          </a:prstGeom>
          <a:noFill/>
        </p:spPr>
        <p:txBody>
          <a:bodyPr wrap="square" rtlCol="0">
            <a:spAutoFit/>
          </a:bodyPr>
          <a:lstStyle/>
          <a:p>
            <a:pPr marL="82550" indent="-82550"/>
            <a:r>
              <a:rPr lang="ja-JP" altLang="en-US" sz="1100" dirty="0">
                <a:latin typeface="メイリオ" panose="020B0604030504040204" pitchFamily="50" charset="-128"/>
                <a:ea typeface="メイリオ" panose="020B0604030504040204" pitchFamily="50" charset="-128"/>
              </a:rPr>
              <a:t>・利害関係者等は、開示版・非開示版の証拠などを、</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内の調査当局が指定するそれぞれのフォルダに格納。</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各社は、自社用のフォルダのみアクセスが可能であり、</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　他社によるアクセスは出来ない。）</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・調査当局は</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より資料をダウンロード。</a:t>
            </a:r>
          </a:p>
        </p:txBody>
      </p:sp>
      <p:sp>
        <p:nvSpPr>
          <p:cNvPr id="24" name="テキスト ボックス 23">
            <a:extLst>
              <a:ext uri="{FF2B5EF4-FFF2-40B4-BE49-F238E27FC236}">
                <a16:creationId xmlns:a16="http://schemas.microsoft.com/office/drawing/2014/main" id="{1EF2059A-699B-EA15-AD3F-7D164917FAB4}"/>
              </a:ext>
            </a:extLst>
          </p:cNvPr>
          <p:cNvSpPr txBox="1"/>
          <p:nvPr/>
        </p:nvSpPr>
        <p:spPr>
          <a:xfrm>
            <a:off x="4422042" y="5591718"/>
            <a:ext cx="4455230" cy="430887"/>
          </a:xfrm>
          <a:prstGeom prst="rect">
            <a:avLst/>
          </a:prstGeom>
          <a:noFill/>
        </p:spPr>
        <p:txBody>
          <a:bodyPr wrap="square" rtlCol="0">
            <a:spAutoFit/>
          </a:bodyPr>
          <a:lstStyle/>
          <a:p>
            <a:r>
              <a:rPr lang="ja-JP" altLang="en-US" sz="1100" dirty="0">
                <a:latin typeface="メイリオ" panose="020B0604030504040204" pitchFamily="50" charset="-128"/>
                <a:ea typeface="メイリオ" panose="020B0604030504040204" pitchFamily="50" charset="-128"/>
              </a:rPr>
              <a:t>・調査当局は、閲覧用文書を</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に格納。</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・利害関係者等は閲覧希望を申請し、調査当局の通知により閲覧。</a:t>
            </a:r>
          </a:p>
        </p:txBody>
      </p:sp>
      <p:pic>
        <p:nvPicPr>
          <p:cNvPr id="9" name="図 8" descr="ダイアグラム&#10;&#10;AI 生成コンテンツは誤りを含む可能性があります。">
            <a:extLst>
              <a:ext uri="{FF2B5EF4-FFF2-40B4-BE49-F238E27FC236}">
                <a16:creationId xmlns:a16="http://schemas.microsoft.com/office/drawing/2014/main" id="{5F83C9FC-9337-047F-ED18-D1A65277E899}"/>
              </a:ext>
            </a:extLst>
          </p:cNvPr>
          <p:cNvPicPr>
            <a:picLocks noChangeAspect="1"/>
          </p:cNvPicPr>
          <p:nvPr/>
        </p:nvPicPr>
        <p:blipFill>
          <a:blip r:embed="rId2"/>
          <a:stretch>
            <a:fillRect/>
          </a:stretch>
        </p:blipFill>
        <p:spPr>
          <a:xfrm>
            <a:off x="200531" y="2342317"/>
            <a:ext cx="4346242" cy="3014329"/>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6330EA05-77FB-B79D-547E-93343C0A28BB}"/>
              </a:ext>
            </a:extLst>
          </p:cNvPr>
          <p:cNvPicPr>
            <a:picLocks noChangeAspect="1"/>
          </p:cNvPicPr>
          <p:nvPr/>
        </p:nvPicPr>
        <p:blipFill>
          <a:blip r:embed="rId3"/>
          <a:stretch>
            <a:fillRect/>
          </a:stretch>
        </p:blipFill>
        <p:spPr>
          <a:xfrm>
            <a:off x="4537889" y="2397980"/>
            <a:ext cx="4384467" cy="3005482"/>
          </a:xfrm>
          <a:prstGeom prst="rect">
            <a:avLst/>
          </a:prstGeom>
        </p:spPr>
      </p:pic>
    </p:spTree>
    <p:extLst>
      <p:ext uri="{BB962C8B-B14F-4D97-AF65-F5344CB8AC3E}">
        <p14:creationId xmlns:p14="http://schemas.microsoft.com/office/powerpoint/2010/main" val="170816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C00A1147-1065-846A-9DA5-27C9C7B1E5D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135504E-8D7A-EB49-4122-45A26D289A05}"/>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ptos" panose="0211000402020202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81908840-85A0-C500-C7A9-D1D1CAC2C233}"/>
              </a:ext>
            </a:extLst>
          </p:cNvPr>
          <p:cNvSpPr>
            <a:spLocks noGrp="1"/>
          </p:cNvSpPr>
          <p:nvPr>
            <p:ph type="title"/>
          </p:nvPr>
        </p:nvSpPr>
        <p:spPr>
          <a:xfrm>
            <a:off x="275184" y="344830"/>
            <a:ext cx="5733730" cy="521140"/>
          </a:xfrm>
        </p:spPr>
        <p:txBody>
          <a:bodyPr>
            <a:normAutofit/>
          </a:bodyPr>
          <a:lstStyle/>
          <a:p>
            <a:r>
              <a:rPr lang="ja-JP" altLang="en-US" sz="2400" b="1" dirty="0">
                <a:solidFill>
                  <a:schemeClr val="accent1">
                    <a:lumMod val="75000"/>
                  </a:schemeClr>
                </a:solidFill>
                <a:latin typeface="メイリオ" panose="020B0604030504040204" pitchFamily="50" charset="-128"/>
                <a:ea typeface="メイリオ" panose="020B0604030504040204" pitchFamily="50" charset="-128"/>
              </a:rPr>
              <a:t>利用方法：当初ログイン・提出時</a:t>
            </a:r>
          </a:p>
        </p:txBody>
      </p:sp>
      <p:pic>
        <p:nvPicPr>
          <p:cNvPr id="5" name="コンテンツ プレースホルダー 3" descr="グラフィカル ユーザー インターフェイス, アプリケーション&#10;&#10;AI 生成コンテンツは誤りを含む可能性があります。">
            <a:extLst>
              <a:ext uri="{FF2B5EF4-FFF2-40B4-BE49-F238E27FC236}">
                <a16:creationId xmlns:a16="http://schemas.microsoft.com/office/drawing/2014/main" id="{C7C733F9-98FA-44DD-D69E-0AA07AC0CE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2709" y="3205313"/>
            <a:ext cx="4037428" cy="3390611"/>
          </a:xfrm>
          <a:prstGeom prst="rect">
            <a:avLst/>
          </a:prstGeom>
          <a:noFill/>
          <a:ln>
            <a:noFill/>
          </a:ln>
        </p:spPr>
      </p:pic>
      <p:sp>
        <p:nvSpPr>
          <p:cNvPr id="6" name="四角形: 角を丸くする 5">
            <a:extLst>
              <a:ext uri="{FF2B5EF4-FFF2-40B4-BE49-F238E27FC236}">
                <a16:creationId xmlns:a16="http://schemas.microsoft.com/office/drawing/2014/main" id="{764323EA-3FFC-381A-ADAC-2A6454182AE8}"/>
              </a:ext>
            </a:extLst>
          </p:cNvPr>
          <p:cNvSpPr/>
          <p:nvPr/>
        </p:nvSpPr>
        <p:spPr>
          <a:xfrm>
            <a:off x="5738530" y="4009020"/>
            <a:ext cx="2157709" cy="77283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0" name="矢印: 上 9">
            <a:extLst>
              <a:ext uri="{FF2B5EF4-FFF2-40B4-BE49-F238E27FC236}">
                <a16:creationId xmlns:a16="http://schemas.microsoft.com/office/drawing/2014/main" id="{0EDE4FA9-2073-2685-A47A-16F33D768D96}"/>
              </a:ext>
            </a:extLst>
          </p:cNvPr>
          <p:cNvSpPr/>
          <p:nvPr/>
        </p:nvSpPr>
        <p:spPr>
          <a:xfrm rot="2781990">
            <a:off x="5580761" y="4802628"/>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B20B78A3-8CB6-76D5-B41F-A004EA52ACD4}"/>
              </a:ext>
            </a:extLst>
          </p:cNvPr>
          <p:cNvSpPr txBox="1"/>
          <p:nvPr/>
        </p:nvSpPr>
        <p:spPr>
          <a:xfrm>
            <a:off x="5311128" y="4929141"/>
            <a:ext cx="42740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②</a:t>
            </a:r>
          </a:p>
        </p:txBody>
      </p:sp>
      <p:sp>
        <p:nvSpPr>
          <p:cNvPr id="12" name="テキスト ボックス 11">
            <a:extLst>
              <a:ext uri="{FF2B5EF4-FFF2-40B4-BE49-F238E27FC236}">
                <a16:creationId xmlns:a16="http://schemas.microsoft.com/office/drawing/2014/main" id="{9918934F-8741-FD3C-6751-2DA7F95A6492}"/>
              </a:ext>
            </a:extLst>
          </p:cNvPr>
          <p:cNvSpPr txBox="1"/>
          <p:nvPr/>
        </p:nvSpPr>
        <p:spPr>
          <a:xfrm>
            <a:off x="313862" y="846513"/>
            <a:ext cx="8626937" cy="923330"/>
          </a:xfrm>
          <a:prstGeom prst="rect">
            <a:avLst/>
          </a:prstGeom>
          <a:noFill/>
        </p:spPr>
        <p:txBody>
          <a:bodyPr wrap="square" rtlCol="0">
            <a:spAutoFit/>
          </a:bodyPr>
          <a:lstStyle/>
          <a:p>
            <a:pPr marL="177800" marR="0" lvl="0" indent="-17780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① 事前にご連絡いただいたメールアドレスに対して、</a:t>
            </a:r>
            <a:r>
              <a:rPr kumimoji="1" lang="en-US" altLang="ja-JP" sz="18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ad13</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@mof.go.jp</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より、件名「</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【Smooth File】</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ログインパスワードを発行しました。」の電子メールが届きますので、記載の</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URL</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をクリックします。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6E8D02A-B4B8-50AE-1C1E-D05017777872}"/>
              </a:ext>
            </a:extLst>
          </p:cNvPr>
          <p:cNvSpPr txBox="1"/>
          <p:nvPr/>
        </p:nvSpPr>
        <p:spPr>
          <a:xfrm>
            <a:off x="313863" y="1996021"/>
            <a:ext cx="81073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② クリックすると、専用フォルダにアクセスできますので、メール記載の</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ログイン</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、パスワードを入力します。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パスワードはログイン後変更可能です</a:t>
            </a: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FB40EA3-39EC-1753-2A55-A0136A4891D5}"/>
              </a:ext>
            </a:extLst>
          </p:cNvPr>
          <p:cNvSpPr txBox="1"/>
          <p:nvPr/>
        </p:nvSpPr>
        <p:spPr>
          <a:xfrm>
            <a:off x="4066160" y="5404826"/>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15" name="テキスト ボックス 14">
            <a:extLst>
              <a:ext uri="{FF2B5EF4-FFF2-40B4-BE49-F238E27FC236}">
                <a16:creationId xmlns:a16="http://schemas.microsoft.com/office/drawing/2014/main" id="{9FAA331C-3E46-BD88-9008-39BE76E8F62A}"/>
              </a:ext>
            </a:extLst>
          </p:cNvPr>
          <p:cNvSpPr txBox="1"/>
          <p:nvPr/>
        </p:nvSpPr>
        <p:spPr>
          <a:xfrm>
            <a:off x="349072" y="6272397"/>
            <a:ext cx="6015686" cy="261610"/>
          </a:xfrm>
          <a:prstGeom prst="rect">
            <a:avLst/>
          </a:prstGeom>
          <a:noFill/>
        </p:spPr>
        <p:txBody>
          <a:bodyPr wrap="square" rtlCol="0">
            <a:spAutoFit/>
          </a:bodyPr>
          <a:lstStyle/>
          <a:p>
            <a:pPr lvl="0">
              <a:defRPr/>
            </a:pP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本手順書の例の場合では、</a:t>
            </a: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en-US" altLang="ja-JP" sz="1100" dirty="0" err="1">
                <a:solidFill>
                  <a:prstClr val="black"/>
                </a:solidFill>
                <a:latin typeface="メイリオ" panose="020B0604030504040204" pitchFamily="50" charset="-128"/>
                <a:ea typeface="メイリオ" panose="020B0604030504040204" pitchFamily="50" charset="-128"/>
              </a:rPr>
              <a:t>ffffffff</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en-US" altLang="ja-JP" sz="1100" dirty="0" err="1">
                <a:solidFill>
                  <a:prstClr val="black"/>
                </a:solidFill>
                <a:latin typeface="メイリオ" panose="020B0604030504040204" pitchFamily="50" charset="-128"/>
                <a:ea typeface="メイリオ" panose="020B0604030504040204" pitchFamily="50" charset="-128"/>
              </a:rPr>
              <a:t>Vl</a:t>
            </a:r>
            <a:r>
              <a:rPr kumimoji="1" lang="ja-JP" altLang="en-US" sz="1100" dirty="0">
                <a:solidFill>
                  <a:prstClr val="black"/>
                </a:solidFill>
                <a:latin typeface="メイリオ" panose="020B0604030504040204" pitchFamily="50" charset="-128"/>
                <a:ea typeface="メイリオ" panose="020B0604030504040204" pitchFamily="50" charset="-128"/>
              </a:rPr>
              <a:t>＼</a:t>
            </a:r>
            <a:r>
              <a:rPr kumimoji="1" lang="en-US" altLang="ja-JP" sz="1100" dirty="0">
                <a:solidFill>
                  <a:prstClr val="black"/>
                </a:solidFill>
                <a:latin typeface="メイリオ" panose="020B0604030504040204" pitchFamily="50" charset="-128"/>
                <a:ea typeface="メイリオ" panose="020B0604030504040204" pitchFamily="50" charset="-128"/>
              </a:rPr>
              <a:t>1plhl </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」になります。</a:t>
            </a:r>
            <a:endPar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D89DF24A-4836-7D1E-8B8D-4B4B837C3FF5}"/>
              </a:ext>
            </a:extLst>
          </p:cNvPr>
          <p:cNvSpPr/>
          <p:nvPr/>
        </p:nvSpPr>
        <p:spPr>
          <a:xfrm>
            <a:off x="349072" y="5225042"/>
            <a:ext cx="4261028" cy="6039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pic>
        <p:nvPicPr>
          <p:cNvPr id="17" name="図 16" descr="テキスト&#10;&#10;AI 生成コンテンツは誤りを含む可能性があります。">
            <a:extLst>
              <a:ext uri="{FF2B5EF4-FFF2-40B4-BE49-F238E27FC236}">
                <a16:creationId xmlns:a16="http://schemas.microsoft.com/office/drawing/2014/main" id="{1A9C74D8-821E-02F1-2FE8-33685F5D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55" y="2980557"/>
            <a:ext cx="3538128" cy="3291840"/>
          </a:xfrm>
          <a:prstGeom prst="rect">
            <a:avLst/>
          </a:prstGeom>
        </p:spPr>
      </p:pic>
      <p:sp>
        <p:nvSpPr>
          <p:cNvPr id="20" name="四角形: 角を丸くする 19">
            <a:extLst>
              <a:ext uri="{FF2B5EF4-FFF2-40B4-BE49-F238E27FC236}">
                <a16:creationId xmlns:a16="http://schemas.microsoft.com/office/drawing/2014/main" id="{7A98D71B-17CA-7638-6BAE-B180045BAD40}"/>
              </a:ext>
            </a:extLst>
          </p:cNvPr>
          <p:cNvSpPr/>
          <p:nvPr/>
        </p:nvSpPr>
        <p:spPr>
          <a:xfrm>
            <a:off x="694944" y="5715000"/>
            <a:ext cx="3218688" cy="5188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 name="矢印: 上 7">
            <a:extLst>
              <a:ext uri="{FF2B5EF4-FFF2-40B4-BE49-F238E27FC236}">
                <a16:creationId xmlns:a16="http://schemas.microsoft.com/office/drawing/2014/main" id="{A7E32EBF-0318-3B64-435C-17BC026CFC18}"/>
              </a:ext>
            </a:extLst>
          </p:cNvPr>
          <p:cNvSpPr/>
          <p:nvPr/>
        </p:nvSpPr>
        <p:spPr>
          <a:xfrm rot="13783778">
            <a:off x="3321705" y="5455447"/>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2187A5F6-F876-9B43-183C-49D8521154AF}"/>
              </a:ext>
            </a:extLst>
          </p:cNvPr>
          <p:cNvSpPr txBox="1"/>
          <p:nvPr/>
        </p:nvSpPr>
        <p:spPr>
          <a:xfrm>
            <a:off x="3397380" y="5261377"/>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23" name="テキスト ボックス 22">
            <a:extLst>
              <a:ext uri="{FF2B5EF4-FFF2-40B4-BE49-F238E27FC236}">
                <a16:creationId xmlns:a16="http://schemas.microsoft.com/office/drawing/2014/main" id="{A608FCCC-0DAE-E0F3-7605-85995AEA2516}"/>
              </a:ext>
            </a:extLst>
          </p:cNvPr>
          <p:cNvSpPr txBox="1"/>
          <p:nvPr/>
        </p:nvSpPr>
        <p:spPr>
          <a:xfrm>
            <a:off x="1490503" y="3333645"/>
            <a:ext cx="2992868" cy="307777"/>
          </a:xfrm>
          <a:prstGeom prst="rect">
            <a:avLst/>
          </a:prstGeom>
          <a:solidFill>
            <a:schemeClr val="bg2">
              <a:lumMod val="9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各者毎個別のメールが届きます。</a:t>
            </a:r>
          </a:p>
        </p:txBody>
      </p:sp>
    </p:spTree>
    <p:extLst>
      <p:ext uri="{BB962C8B-B14F-4D97-AF65-F5344CB8AC3E}">
        <p14:creationId xmlns:p14="http://schemas.microsoft.com/office/powerpoint/2010/main" val="3350873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51576E8A-A3C8-6F16-13EB-B4AA3FDBE65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EED2B1F-B897-F9B1-AE61-8708C9CF8D4D}"/>
              </a:ext>
            </a:extLst>
          </p:cNvPr>
          <p:cNvSpPr/>
          <p:nvPr/>
        </p:nvSpPr>
        <p:spPr>
          <a:xfrm>
            <a:off x="203200" y="2300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B46ADAA-7F3A-EAA3-4499-535639D9C1AE}"/>
              </a:ext>
            </a:extLst>
          </p:cNvPr>
          <p:cNvSpPr txBox="1"/>
          <p:nvPr/>
        </p:nvSpPr>
        <p:spPr>
          <a:xfrm>
            <a:off x="325811" y="544917"/>
            <a:ext cx="8209131"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③ ログイン後、「ファイル共有」タブをクリックします。</a:t>
            </a:r>
          </a:p>
        </p:txBody>
      </p:sp>
      <p:sp>
        <p:nvSpPr>
          <p:cNvPr id="3" name="テキスト ボックス 2">
            <a:extLst>
              <a:ext uri="{FF2B5EF4-FFF2-40B4-BE49-F238E27FC236}">
                <a16:creationId xmlns:a16="http://schemas.microsoft.com/office/drawing/2014/main" id="{6792128A-6CE5-5C26-9DC6-477003FB4AF0}"/>
              </a:ext>
            </a:extLst>
          </p:cNvPr>
          <p:cNvSpPr txBox="1"/>
          <p:nvPr/>
        </p:nvSpPr>
        <p:spPr>
          <a:xfrm>
            <a:off x="325811" y="1115389"/>
            <a:ext cx="8614989"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④ 指定された「プロジェクト（案件ごとのフォルダ）」をクリックします。</a:t>
            </a:r>
          </a:p>
          <a:p>
            <a:r>
              <a:rPr kumimoji="1" lang="en-US" altLang="ja-JP"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利害関係者等は、自社用のフォルダのみにアクセスが可能となっています。</a:t>
            </a:r>
            <a:endParaRPr kumimoji="1" lang="ja-JP" altLang="en-US" dirty="0">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FADDED8-2AB3-99A3-B9A1-5AE47224B9D2}"/>
              </a:ext>
            </a:extLst>
          </p:cNvPr>
          <p:cNvSpPr txBox="1"/>
          <p:nvPr/>
        </p:nvSpPr>
        <p:spPr>
          <a:xfrm>
            <a:off x="700462" y="1759026"/>
            <a:ext cx="782260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dirty="0">
              <a:latin typeface="メイリオ" panose="020B0604030504040204" pitchFamily="50" charset="-128"/>
              <a:ea typeface="メイリオ" panose="020B0604030504040204" pitchFamily="50" charset="-128"/>
            </a:endParaRPr>
          </a:p>
        </p:txBody>
      </p:sp>
      <p:pic>
        <p:nvPicPr>
          <p:cNvPr id="6" name="コンテンツ プレースホルダー 3">
            <a:extLst>
              <a:ext uri="{FF2B5EF4-FFF2-40B4-BE49-F238E27FC236}">
                <a16:creationId xmlns:a16="http://schemas.microsoft.com/office/drawing/2014/main" id="{B4035B36-9C56-FC9E-A98B-2BA14AE863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811" y="3606044"/>
            <a:ext cx="3950607" cy="2707039"/>
          </a:xfrm>
          <a:prstGeom prst="rect">
            <a:avLst/>
          </a:prstGeom>
          <a:noFill/>
          <a:ln>
            <a:noFill/>
          </a:ln>
        </p:spPr>
      </p:pic>
      <p:sp>
        <p:nvSpPr>
          <p:cNvPr id="7" name="四角形: 角を丸くする 6">
            <a:extLst>
              <a:ext uri="{FF2B5EF4-FFF2-40B4-BE49-F238E27FC236}">
                <a16:creationId xmlns:a16="http://schemas.microsoft.com/office/drawing/2014/main" id="{75A71CC4-58D9-5475-7BCC-AD93C00EEF5C}"/>
              </a:ext>
            </a:extLst>
          </p:cNvPr>
          <p:cNvSpPr/>
          <p:nvPr/>
        </p:nvSpPr>
        <p:spPr>
          <a:xfrm>
            <a:off x="325811" y="4393606"/>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 7">
            <a:extLst>
              <a:ext uri="{FF2B5EF4-FFF2-40B4-BE49-F238E27FC236}">
                <a16:creationId xmlns:a16="http://schemas.microsoft.com/office/drawing/2014/main" id="{751A7DB1-F315-0359-AEF9-4F31B153E777}"/>
              </a:ext>
            </a:extLst>
          </p:cNvPr>
          <p:cNvSpPr/>
          <p:nvPr/>
        </p:nvSpPr>
        <p:spPr>
          <a:xfrm rot="15340016">
            <a:off x="1717445" y="4371462"/>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64F6041D-E3D9-FBF6-4F82-7B4337829BE3}"/>
              </a:ext>
            </a:extLst>
          </p:cNvPr>
          <p:cNvSpPr txBox="1"/>
          <p:nvPr/>
        </p:nvSpPr>
        <p:spPr>
          <a:xfrm>
            <a:off x="1825655" y="4277966"/>
            <a:ext cx="408495" cy="307777"/>
          </a:xfrm>
          <a:prstGeom prst="rect">
            <a:avLst/>
          </a:prstGeom>
          <a:noFill/>
        </p:spPr>
        <p:txBody>
          <a:bodyPr wrap="square" rtlCol="0">
            <a:spAutoFit/>
          </a:bodyPr>
          <a:lstStyle/>
          <a:p>
            <a:r>
              <a:rPr kumimoji="1" lang="ja-JP" altLang="en-US" sz="1400" b="1" dirty="0">
                <a:solidFill>
                  <a:srgbClr val="FF0000"/>
                </a:solidFill>
              </a:rPr>
              <a:t>③</a:t>
            </a:r>
          </a:p>
        </p:txBody>
      </p:sp>
      <p:sp>
        <p:nvSpPr>
          <p:cNvPr id="10" name="四角形: 角を丸くする 9">
            <a:extLst>
              <a:ext uri="{FF2B5EF4-FFF2-40B4-BE49-F238E27FC236}">
                <a16:creationId xmlns:a16="http://schemas.microsoft.com/office/drawing/2014/main" id="{1F5925B6-2623-5CBA-2BEB-F1781A2FE1F8}"/>
              </a:ext>
            </a:extLst>
          </p:cNvPr>
          <p:cNvSpPr/>
          <p:nvPr/>
        </p:nvSpPr>
        <p:spPr>
          <a:xfrm>
            <a:off x="1887731" y="5245474"/>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76859DDC-7FD4-FEF0-8670-C1D599654457}"/>
              </a:ext>
            </a:extLst>
          </p:cNvPr>
          <p:cNvSpPr/>
          <p:nvPr/>
        </p:nvSpPr>
        <p:spPr>
          <a:xfrm rot="10800000">
            <a:off x="3718366" y="4970978"/>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69EB868-241E-704F-845C-6FE3A8544E1D}"/>
              </a:ext>
            </a:extLst>
          </p:cNvPr>
          <p:cNvSpPr txBox="1"/>
          <p:nvPr/>
        </p:nvSpPr>
        <p:spPr>
          <a:xfrm>
            <a:off x="3619235" y="4706556"/>
            <a:ext cx="379662" cy="307777"/>
          </a:xfrm>
          <a:prstGeom prst="rect">
            <a:avLst/>
          </a:prstGeom>
          <a:noFill/>
        </p:spPr>
        <p:txBody>
          <a:bodyPr wrap="square" rtlCol="0">
            <a:spAutoFit/>
          </a:bodyPr>
          <a:lstStyle/>
          <a:p>
            <a:r>
              <a:rPr kumimoji="1" lang="ja-JP" altLang="en-US" sz="1400" b="1" dirty="0">
                <a:solidFill>
                  <a:srgbClr val="FF0000"/>
                </a:solidFill>
              </a:rPr>
              <a:t>④</a:t>
            </a:r>
          </a:p>
        </p:txBody>
      </p:sp>
      <p:pic>
        <p:nvPicPr>
          <p:cNvPr id="13"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0DC6566-A94B-D817-D92E-A05784C948F9}"/>
              </a:ext>
            </a:extLst>
          </p:cNvPr>
          <p:cNvPicPr>
            <a:picLocks noGrp="1" noChangeAspect="1"/>
          </p:cNvPicPr>
          <p:nvPr>
            <p:ph idx="1"/>
          </p:nvPr>
        </p:nvPicPr>
        <p:blipFill>
          <a:blip r:embed="rId3"/>
          <a:srcRect l="-1158" t="220" r="6575" b="33137"/>
          <a:stretch>
            <a:fillRect/>
          </a:stretch>
        </p:blipFill>
        <p:spPr>
          <a:xfrm>
            <a:off x="4316248" y="3606044"/>
            <a:ext cx="4510229" cy="2551405"/>
          </a:xfrm>
          <a:prstGeom prst="rect">
            <a:avLst/>
          </a:prstGeom>
        </p:spPr>
      </p:pic>
      <p:sp>
        <p:nvSpPr>
          <p:cNvPr id="14" name="テキスト ボックス 13">
            <a:extLst>
              <a:ext uri="{FF2B5EF4-FFF2-40B4-BE49-F238E27FC236}">
                <a16:creationId xmlns:a16="http://schemas.microsoft.com/office/drawing/2014/main" id="{E3D78D10-2FE6-75B7-E834-8D181F40055F}"/>
              </a:ext>
            </a:extLst>
          </p:cNvPr>
          <p:cNvSpPr txBox="1"/>
          <p:nvPr/>
        </p:nvSpPr>
        <p:spPr>
          <a:xfrm>
            <a:off x="325811" y="2214756"/>
            <a:ext cx="8500665"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⑤ 「ファイル一覧」から指定された自社のフォルダをクリックします。</a:t>
            </a:r>
          </a:p>
        </p:txBody>
      </p:sp>
      <p:sp>
        <p:nvSpPr>
          <p:cNvPr id="15" name="テキスト ボックス 14">
            <a:extLst>
              <a:ext uri="{FF2B5EF4-FFF2-40B4-BE49-F238E27FC236}">
                <a16:creationId xmlns:a16="http://schemas.microsoft.com/office/drawing/2014/main" id="{44097B13-FB46-AA83-F018-1295E7292516}"/>
              </a:ext>
            </a:extLst>
          </p:cNvPr>
          <p:cNvSpPr txBox="1"/>
          <p:nvPr/>
        </p:nvSpPr>
        <p:spPr>
          <a:xfrm>
            <a:off x="722480" y="2549684"/>
            <a:ext cx="617250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a:t>
            </a:r>
            <a:r>
              <a:rPr kumimoji="1" lang="en-US" altLang="ja-JP" sz="1400" dirty="0">
                <a:latin typeface="メイリオ" panose="020B0604030504040204" pitchFamily="50" charset="-128"/>
                <a:ea typeface="メイリオ" panose="020B0604030504040204" pitchFamily="50" charset="-128"/>
              </a:rPr>
              <a:t>E</a:t>
            </a:r>
            <a:r>
              <a:rPr kumimoji="1" lang="ja-JP" altLang="en-US" sz="1400" dirty="0">
                <a:latin typeface="メイリオ" panose="020B0604030504040204" pitchFamily="50" charset="-128"/>
                <a:ea typeface="メイリオ" panose="020B0604030504040204" pitchFamily="50" charset="-128"/>
              </a:rPr>
              <a:t>社」にあたります。</a:t>
            </a:r>
          </a:p>
        </p:txBody>
      </p:sp>
      <p:sp>
        <p:nvSpPr>
          <p:cNvPr id="16" name="四角形: 角を丸くする 15">
            <a:extLst>
              <a:ext uri="{FF2B5EF4-FFF2-40B4-BE49-F238E27FC236}">
                <a16:creationId xmlns:a16="http://schemas.microsoft.com/office/drawing/2014/main" id="{9396E9B9-09F2-60CB-24C8-B8D4E5D49A2C}"/>
              </a:ext>
            </a:extLst>
          </p:cNvPr>
          <p:cNvSpPr/>
          <p:nvPr/>
        </p:nvSpPr>
        <p:spPr>
          <a:xfrm>
            <a:off x="8000514" y="4873393"/>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2E06A7D2-117D-6652-82CE-2B25CC5A6585}"/>
              </a:ext>
            </a:extLst>
          </p:cNvPr>
          <p:cNvSpPr/>
          <p:nvPr/>
        </p:nvSpPr>
        <p:spPr>
          <a:xfrm>
            <a:off x="8394432" y="5198289"/>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20D535FC-3ACC-8FCB-1EB6-5BF8413CB5C0}"/>
              </a:ext>
            </a:extLst>
          </p:cNvPr>
          <p:cNvSpPr txBox="1"/>
          <p:nvPr/>
        </p:nvSpPr>
        <p:spPr>
          <a:xfrm>
            <a:off x="8293597" y="5406282"/>
            <a:ext cx="379662" cy="307777"/>
          </a:xfrm>
          <a:prstGeom prst="rect">
            <a:avLst/>
          </a:prstGeom>
          <a:noFill/>
        </p:spPr>
        <p:txBody>
          <a:bodyPr wrap="square" rtlCol="0">
            <a:spAutoFit/>
          </a:bodyPr>
          <a:lstStyle/>
          <a:p>
            <a:r>
              <a:rPr kumimoji="1" lang="ja-JP" altLang="en-US" sz="1400" b="1" dirty="0">
                <a:solidFill>
                  <a:srgbClr val="FF0000"/>
                </a:solidFill>
              </a:rPr>
              <a:t>⑤</a:t>
            </a:r>
          </a:p>
        </p:txBody>
      </p:sp>
    </p:spTree>
    <p:extLst>
      <p:ext uri="{BB962C8B-B14F-4D97-AF65-F5344CB8AC3E}">
        <p14:creationId xmlns:p14="http://schemas.microsoft.com/office/powerpoint/2010/main" val="349883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36374C5A-FBFC-269E-07B7-AC212C0AAEC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F70863D-C623-8ADA-FC11-3B3BBDAF7C18}"/>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4B2EA8F-E3EE-0B89-F036-FD4FE2D14935}"/>
              </a:ext>
            </a:extLst>
          </p:cNvPr>
          <p:cNvSpPr txBox="1"/>
          <p:nvPr/>
        </p:nvSpPr>
        <p:spPr>
          <a:xfrm>
            <a:off x="326113" y="649975"/>
            <a:ext cx="8491774"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⑥ 自社のフォルダ内で「アップロード」ボタンをクリックします。</a:t>
            </a:r>
          </a:p>
        </p:txBody>
      </p:sp>
      <p:sp>
        <p:nvSpPr>
          <p:cNvPr id="3" name="テキスト ボックス 2">
            <a:extLst>
              <a:ext uri="{FF2B5EF4-FFF2-40B4-BE49-F238E27FC236}">
                <a16:creationId xmlns:a16="http://schemas.microsoft.com/office/drawing/2014/main" id="{5F4223B9-4A6D-D2C6-74B1-7BAAF29A8028}"/>
              </a:ext>
            </a:extLst>
          </p:cNvPr>
          <p:cNvSpPr txBox="1"/>
          <p:nvPr/>
        </p:nvSpPr>
        <p:spPr>
          <a:xfrm>
            <a:off x="326113" y="1210459"/>
            <a:ext cx="8901162"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⑦ アップロード画面で、ファイルを選択するか、ドラッグ＆ドロップします。</a:t>
            </a:r>
          </a:p>
        </p:txBody>
      </p:sp>
      <p:sp>
        <p:nvSpPr>
          <p:cNvPr id="5" name="四角形: 角を丸くする 4">
            <a:extLst>
              <a:ext uri="{FF2B5EF4-FFF2-40B4-BE49-F238E27FC236}">
                <a16:creationId xmlns:a16="http://schemas.microsoft.com/office/drawing/2014/main" id="{98E4FEA8-8DDD-987C-1D56-30C37643E80F}"/>
              </a:ext>
            </a:extLst>
          </p:cNvPr>
          <p:cNvSpPr/>
          <p:nvPr/>
        </p:nvSpPr>
        <p:spPr>
          <a:xfrm>
            <a:off x="6245851" y="4462374"/>
            <a:ext cx="633094" cy="1641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B7FD9A1-8493-0D1C-46BB-A136A932A477}"/>
              </a:ext>
            </a:extLst>
          </p:cNvPr>
          <p:cNvSpPr/>
          <p:nvPr/>
        </p:nvSpPr>
        <p:spPr>
          <a:xfrm rot="13501799">
            <a:off x="6740770" y="4348788"/>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72AF483-903F-B53F-6F87-725E2FB3C35C}"/>
              </a:ext>
            </a:extLst>
          </p:cNvPr>
          <p:cNvSpPr txBox="1"/>
          <p:nvPr/>
        </p:nvSpPr>
        <p:spPr>
          <a:xfrm>
            <a:off x="6800185" y="4154597"/>
            <a:ext cx="378313" cy="307777"/>
          </a:xfrm>
          <a:prstGeom prst="rect">
            <a:avLst/>
          </a:prstGeom>
          <a:noFill/>
        </p:spPr>
        <p:txBody>
          <a:bodyPr wrap="square" rtlCol="0">
            <a:spAutoFit/>
          </a:bodyPr>
          <a:lstStyle/>
          <a:p>
            <a:r>
              <a:rPr kumimoji="1" lang="ja-JP" altLang="en-US" sz="1400" b="1" dirty="0">
                <a:solidFill>
                  <a:srgbClr val="FF0000"/>
                </a:solidFill>
              </a:rPr>
              <a:t>⑥</a:t>
            </a:r>
          </a:p>
        </p:txBody>
      </p:sp>
      <p:pic>
        <p:nvPicPr>
          <p:cNvPr id="8"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E151E373-748A-A7F7-D9E5-7DD516B5B953}"/>
              </a:ext>
            </a:extLst>
          </p:cNvPr>
          <p:cNvPicPr>
            <a:picLocks noGrp="1" noChangeAspect="1"/>
          </p:cNvPicPr>
          <p:nvPr>
            <p:ph idx="1"/>
          </p:nvPr>
        </p:nvPicPr>
        <p:blipFill>
          <a:blip r:embed="rId3"/>
          <a:srcRect r="4699"/>
          <a:stretch>
            <a:fillRect/>
          </a:stretch>
        </p:blipFill>
        <p:spPr>
          <a:xfrm>
            <a:off x="4284587" y="3032216"/>
            <a:ext cx="4581243" cy="3160488"/>
          </a:xfrm>
          <a:prstGeom prst="rect">
            <a:avLst/>
          </a:prstGeom>
        </p:spPr>
      </p:pic>
      <p:sp>
        <p:nvSpPr>
          <p:cNvPr id="9" name="四角形: 角を丸くする 8">
            <a:extLst>
              <a:ext uri="{FF2B5EF4-FFF2-40B4-BE49-F238E27FC236}">
                <a16:creationId xmlns:a16="http://schemas.microsoft.com/office/drawing/2014/main" id="{9602DF23-15DD-BF01-9178-C3C8930280CC}"/>
              </a:ext>
            </a:extLst>
          </p:cNvPr>
          <p:cNvSpPr/>
          <p:nvPr/>
        </p:nvSpPr>
        <p:spPr>
          <a:xfrm>
            <a:off x="5952062" y="5032751"/>
            <a:ext cx="663065" cy="13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AA510969-972D-81B7-C00E-C4E6682EE5D9}"/>
              </a:ext>
            </a:extLst>
          </p:cNvPr>
          <p:cNvSpPr/>
          <p:nvPr/>
        </p:nvSpPr>
        <p:spPr>
          <a:xfrm>
            <a:off x="4872783" y="4553553"/>
            <a:ext cx="449936" cy="11781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80772F6-565C-0CC3-95ED-574B4307B51C}"/>
              </a:ext>
            </a:extLst>
          </p:cNvPr>
          <p:cNvCxnSpPr>
            <a:cxnSpLocks/>
          </p:cNvCxnSpPr>
          <p:nvPr/>
        </p:nvCxnSpPr>
        <p:spPr>
          <a:xfrm>
            <a:off x="4917947" y="4881106"/>
            <a:ext cx="531058"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矢印: 上 11">
            <a:extLst>
              <a:ext uri="{FF2B5EF4-FFF2-40B4-BE49-F238E27FC236}">
                <a16:creationId xmlns:a16="http://schemas.microsoft.com/office/drawing/2014/main" id="{A6AC6BEF-3811-86CA-2483-75675539E9BB}"/>
              </a:ext>
            </a:extLst>
          </p:cNvPr>
          <p:cNvSpPr/>
          <p:nvPr/>
        </p:nvSpPr>
        <p:spPr>
          <a:xfrm>
            <a:off x="4816982" y="4927487"/>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6C5CB10-5CB6-40B9-2C5F-9CBFA95F1566}"/>
              </a:ext>
            </a:extLst>
          </p:cNvPr>
          <p:cNvSpPr txBox="1"/>
          <p:nvPr/>
        </p:nvSpPr>
        <p:spPr>
          <a:xfrm>
            <a:off x="4719438" y="5140509"/>
            <a:ext cx="378313" cy="307777"/>
          </a:xfrm>
          <a:prstGeom prst="rect">
            <a:avLst/>
          </a:prstGeom>
          <a:noFill/>
        </p:spPr>
        <p:txBody>
          <a:bodyPr wrap="square" rtlCol="0">
            <a:spAutoFit/>
          </a:bodyPr>
          <a:lstStyle/>
          <a:p>
            <a:r>
              <a:rPr kumimoji="1" lang="ja-JP" altLang="en-US" sz="1400" b="1" dirty="0">
                <a:solidFill>
                  <a:srgbClr val="FF0000"/>
                </a:solidFill>
              </a:rPr>
              <a:t>⑦</a:t>
            </a:r>
          </a:p>
        </p:txBody>
      </p:sp>
      <p:sp>
        <p:nvSpPr>
          <p:cNvPr id="14" name="矢印: 上 13">
            <a:extLst>
              <a:ext uri="{FF2B5EF4-FFF2-40B4-BE49-F238E27FC236}">
                <a16:creationId xmlns:a16="http://schemas.microsoft.com/office/drawing/2014/main" id="{9D80FF7F-15A0-7B95-4D2C-F1E8A2E43FE6}"/>
              </a:ext>
            </a:extLst>
          </p:cNvPr>
          <p:cNvSpPr/>
          <p:nvPr/>
        </p:nvSpPr>
        <p:spPr>
          <a:xfrm rot="5400000">
            <a:off x="5673820" y="5000875"/>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43FC1E6-F612-C1B6-D35E-3D29A77A1D1B}"/>
              </a:ext>
            </a:extLst>
          </p:cNvPr>
          <p:cNvSpPr txBox="1"/>
          <p:nvPr/>
        </p:nvSpPr>
        <p:spPr>
          <a:xfrm>
            <a:off x="5335575" y="4974048"/>
            <a:ext cx="407043" cy="307777"/>
          </a:xfrm>
          <a:prstGeom prst="rect">
            <a:avLst/>
          </a:prstGeom>
          <a:noFill/>
        </p:spPr>
        <p:txBody>
          <a:bodyPr wrap="square" rtlCol="0">
            <a:spAutoFit/>
          </a:bodyPr>
          <a:lstStyle/>
          <a:p>
            <a:r>
              <a:rPr kumimoji="1" lang="ja-JP" altLang="en-US" sz="1400" b="1" dirty="0">
                <a:solidFill>
                  <a:srgbClr val="FF0000"/>
                </a:solidFill>
              </a:rPr>
              <a:t>⑧</a:t>
            </a: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444B6D82-97DE-3D8C-B48B-992E30CF2ED0}"/>
              </a:ext>
            </a:extLst>
          </p:cNvPr>
          <p:cNvPicPr>
            <a:picLocks noChangeAspect="1"/>
          </p:cNvPicPr>
          <p:nvPr/>
        </p:nvPicPr>
        <p:blipFill>
          <a:blip r:embed="rId4"/>
          <a:stretch>
            <a:fillRect/>
          </a:stretch>
        </p:blipFill>
        <p:spPr>
          <a:xfrm>
            <a:off x="278442" y="3032216"/>
            <a:ext cx="3842759" cy="3074207"/>
          </a:xfrm>
          <a:prstGeom prst="rect">
            <a:avLst/>
          </a:prstGeom>
        </p:spPr>
      </p:pic>
      <p:sp>
        <p:nvSpPr>
          <p:cNvPr id="17" name="四角形: 角を丸くする 16">
            <a:extLst>
              <a:ext uri="{FF2B5EF4-FFF2-40B4-BE49-F238E27FC236}">
                <a16:creationId xmlns:a16="http://schemas.microsoft.com/office/drawing/2014/main" id="{8A2E9BE3-24A4-4003-EFD9-81AB2CA05FAF}"/>
              </a:ext>
            </a:extLst>
          </p:cNvPr>
          <p:cNvSpPr/>
          <p:nvPr/>
        </p:nvSpPr>
        <p:spPr>
          <a:xfrm>
            <a:off x="3247529" y="3573549"/>
            <a:ext cx="664759" cy="16609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上 17">
            <a:extLst>
              <a:ext uri="{FF2B5EF4-FFF2-40B4-BE49-F238E27FC236}">
                <a16:creationId xmlns:a16="http://schemas.microsoft.com/office/drawing/2014/main" id="{B7AC8EBD-3044-5233-13D5-46744DF57DF8}"/>
              </a:ext>
            </a:extLst>
          </p:cNvPr>
          <p:cNvSpPr/>
          <p:nvPr/>
        </p:nvSpPr>
        <p:spPr>
          <a:xfrm rot="13501799">
            <a:off x="3755758" y="3332806"/>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BCEDA8F-F16B-F7FB-FF06-A2C39796BF9A}"/>
              </a:ext>
            </a:extLst>
          </p:cNvPr>
          <p:cNvSpPr txBox="1"/>
          <p:nvPr/>
        </p:nvSpPr>
        <p:spPr>
          <a:xfrm>
            <a:off x="3812382" y="3145345"/>
            <a:ext cx="397235" cy="307777"/>
          </a:xfrm>
          <a:prstGeom prst="rect">
            <a:avLst/>
          </a:prstGeom>
          <a:noFill/>
        </p:spPr>
        <p:txBody>
          <a:bodyPr wrap="square" rtlCol="0">
            <a:spAutoFit/>
          </a:bodyPr>
          <a:lstStyle/>
          <a:p>
            <a:r>
              <a:rPr kumimoji="1" lang="ja-JP" altLang="en-US" sz="1400" b="1" dirty="0">
                <a:solidFill>
                  <a:srgbClr val="FF0000"/>
                </a:solidFill>
              </a:rPr>
              <a:t>⑥</a:t>
            </a: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A8D3AABD-D2BE-F1A1-4F1E-208166B2B673}"/>
              </a:ext>
            </a:extLst>
          </p:cNvPr>
          <p:cNvPicPr>
            <a:picLocks noChangeAspect="1"/>
          </p:cNvPicPr>
          <p:nvPr/>
        </p:nvPicPr>
        <p:blipFill>
          <a:blip r:embed="rId4"/>
          <a:srcRect l="57396" t="41268" b="50206"/>
          <a:stretch>
            <a:fillRect/>
          </a:stretch>
        </p:blipFill>
        <p:spPr>
          <a:xfrm>
            <a:off x="2528220" y="4106933"/>
            <a:ext cx="1637189" cy="262116"/>
          </a:xfrm>
          <a:prstGeom prst="rect">
            <a:avLst/>
          </a:prstGeom>
        </p:spPr>
      </p:pic>
      <p:sp>
        <p:nvSpPr>
          <p:cNvPr id="21" name="テキスト ボックス 20">
            <a:extLst>
              <a:ext uri="{FF2B5EF4-FFF2-40B4-BE49-F238E27FC236}">
                <a16:creationId xmlns:a16="http://schemas.microsoft.com/office/drawing/2014/main" id="{A23ABC01-C4C1-4CF4-725C-1FEA2FF858F3}"/>
              </a:ext>
            </a:extLst>
          </p:cNvPr>
          <p:cNvSpPr txBox="1"/>
          <p:nvPr/>
        </p:nvSpPr>
        <p:spPr>
          <a:xfrm>
            <a:off x="326113" y="1682960"/>
            <a:ext cx="8390375" cy="1169551"/>
          </a:xfrm>
          <a:prstGeom prst="rect">
            <a:avLst/>
          </a:prstGeom>
          <a:noFill/>
        </p:spPr>
        <p:txBody>
          <a:bodyPr wrap="square" lIns="91440" tIns="45720" rIns="91440" bIns="45720" rtlCol="0" anchor="t">
            <a:spAutoFit/>
          </a:bodyPr>
          <a:lstStyle/>
          <a:p>
            <a:pPr marL="273050" indent="-273050"/>
            <a:r>
              <a:rPr kumimoji="1" lang="ja-JP" altLang="en-US" dirty="0">
                <a:latin typeface="メイリオ" panose="020B0604030504040204" pitchFamily="50" charset="-128"/>
                <a:ea typeface="メイリオ" panose="020B0604030504040204" pitchFamily="50" charset="-128"/>
              </a:rPr>
              <a:t>⑧ アップロードボタンを押して、アップロードしたファイルが反映されていれば完了です。</a:t>
            </a:r>
            <a:endParaRPr kumimoji="1" lang="en-US" altLang="ja-JP" dirty="0">
              <a:latin typeface="メイリオ" panose="020B0604030504040204" pitchFamily="50" charset="-128"/>
              <a:ea typeface="メイリオ" panose="020B0604030504040204" pitchFamily="50" charset="-128"/>
            </a:endParaRPr>
          </a:p>
          <a:p>
            <a:pPr marL="273050" indent="-273050"/>
            <a:r>
              <a:rPr kumimoji="1" lang="ja-JP" altLang="en-US" dirty="0">
                <a:latin typeface="メイリオ"/>
                <a:ea typeface="メイリオ"/>
              </a:rPr>
              <a:t>　</a:t>
            </a:r>
            <a:r>
              <a:rPr kumimoji="1" lang="ja-JP" altLang="en-US" sz="1400" dirty="0">
                <a:latin typeface="メイリオ"/>
                <a:ea typeface="メイリオ"/>
              </a:rPr>
              <a:t>※フォルダをアップロードする際は、</a:t>
            </a:r>
            <a:r>
              <a:rPr kumimoji="1" lang="en-US" altLang="ja-JP" sz="1400" dirty="0">
                <a:latin typeface="メイリオ"/>
                <a:ea typeface="メイリオ"/>
              </a:rPr>
              <a:t>ZIP</a:t>
            </a:r>
            <a:r>
              <a:rPr kumimoji="1" lang="ja-JP" altLang="en-US" sz="1400" dirty="0">
                <a:latin typeface="メイリオ"/>
                <a:ea typeface="メイリオ"/>
              </a:rPr>
              <a:t>ファイルに圧縮してください。調査当局が当該電子ファイ　ルをそのまま開いて確認できるようパスワードは付けないでください。</a:t>
            </a:r>
            <a:endParaRPr lang="en-US" altLang="ja-JP" dirty="0">
              <a:latin typeface="メイリオ"/>
              <a:ea typeface="メイリオ"/>
            </a:endParaRPr>
          </a:p>
        </p:txBody>
      </p:sp>
    </p:spTree>
    <p:extLst>
      <p:ext uri="{BB962C8B-B14F-4D97-AF65-F5344CB8AC3E}">
        <p14:creationId xmlns:p14="http://schemas.microsoft.com/office/powerpoint/2010/main" val="83687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BDE734AF-DD26-F0BF-3F4C-503C53CBD6A8}"/>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13A7E4BC-3495-1FB3-2EA4-A05C48FFE946}"/>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EBC401-1883-5E70-F7CA-9C88D5E6E8AE}"/>
              </a:ext>
            </a:extLst>
          </p:cNvPr>
          <p:cNvSpPr>
            <a:spLocks noGrp="1"/>
          </p:cNvSpPr>
          <p:nvPr>
            <p:ph type="title"/>
          </p:nvPr>
        </p:nvSpPr>
        <p:spPr>
          <a:xfrm>
            <a:off x="429078" y="312876"/>
            <a:ext cx="2897073" cy="521140"/>
          </a:xfrm>
        </p:spPr>
        <p:txBody>
          <a:bodyPr>
            <a:normAutofit/>
          </a:bodyPr>
          <a:lstStyle/>
          <a:p>
            <a:r>
              <a:rPr lang="ja-JP" altLang="en-US" sz="2400" b="1" dirty="0">
                <a:solidFill>
                  <a:schemeClr val="accent1">
                    <a:lumMod val="75000"/>
                  </a:schemeClr>
                </a:solidFill>
                <a:latin typeface="メイリオ" panose="020B0604030504040204" pitchFamily="50" charset="-128"/>
                <a:ea typeface="メイリオ" panose="020B0604030504040204" pitchFamily="50" charset="-128"/>
              </a:rPr>
              <a:t>利用方法：閲覧時</a:t>
            </a:r>
          </a:p>
        </p:txBody>
      </p:sp>
      <p:sp>
        <p:nvSpPr>
          <p:cNvPr id="12" name="テキスト ボックス 11">
            <a:extLst>
              <a:ext uri="{FF2B5EF4-FFF2-40B4-BE49-F238E27FC236}">
                <a16:creationId xmlns:a16="http://schemas.microsoft.com/office/drawing/2014/main" id="{18AA50CA-71B6-AFF8-ECD2-CB637A4F0B6D}"/>
              </a:ext>
            </a:extLst>
          </p:cNvPr>
          <p:cNvSpPr txBox="1"/>
          <p:nvPr/>
        </p:nvSpPr>
        <p:spPr>
          <a:xfrm>
            <a:off x="373831" y="757249"/>
            <a:ext cx="8437496"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① 調査当局より、閲覧開始について電子メールが届きますので、</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資料提出時と同様に </a:t>
            </a:r>
            <a:r>
              <a:rPr kumimoji="1" lang="en-US" altLang="ja-JP" dirty="0">
                <a:latin typeface="メイリオ" panose="020B0604030504040204" pitchFamily="50" charset="-128"/>
                <a:ea typeface="メイリオ" panose="020B0604030504040204" pitchFamily="50" charset="-128"/>
              </a:rPr>
              <a:t>Smooth File</a:t>
            </a:r>
            <a:r>
              <a:rPr kumimoji="1" lang="ja-JP" altLang="en-US" dirty="0">
                <a:latin typeface="メイリオ" panose="020B0604030504040204" pitchFamily="50" charset="-128"/>
                <a:ea typeface="メイリオ" panose="020B0604030504040204" pitchFamily="50" charset="-128"/>
              </a:rPr>
              <a:t>にログインします。</a:t>
            </a:r>
          </a:p>
        </p:txBody>
      </p:sp>
      <p:sp>
        <p:nvSpPr>
          <p:cNvPr id="3" name="テキスト ボックス 2">
            <a:extLst>
              <a:ext uri="{FF2B5EF4-FFF2-40B4-BE49-F238E27FC236}">
                <a16:creationId xmlns:a16="http://schemas.microsoft.com/office/drawing/2014/main" id="{94B5C49F-7180-3B54-8439-9A27252EC3D1}"/>
              </a:ext>
            </a:extLst>
          </p:cNvPr>
          <p:cNvSpPr txBox="1"/>
          <p:nvPr/>
        </p:nvSpPr>
        <p:spPr>
          <a:xfrm>
            <a:off x="672603" y="1341670"/>
            <a:ext cx="786269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ログイン</a:t>
            </a:r>
            <a:r>
              <a:rPr kumimoji="1" lang="en-US" altLang="ja-JP" sz="1400" dirty="0">
                <a:latin typeface="メイリオ" panose="020B0604030504040204" pitchFamily="50" charset="-128"/>
                <a:ea typeface="メイリオ" panose="020B0604030504040204" pitchFamily="50" charset="-128"/>
              </a:rPr>
              <a:t>ID</a:t>
            </a:r>
            <a:r>
              <a:rPr kumimoji="1" lang="ja-JP" altLang="en-US" sz="1400" dirty="0">
                <a:latin typeface="メイリオ" panose="020B0604030504040204" pitchFamily="50" charset="-128"/>
                <a:ea typeface="メイリオ" panose="020B0604030504040204" pitchFamily="50" charset="-128"/>
              </a:rPr>
              <a:t>及びパスワードは、「提出時」と同様です。</a:t>
            </a:r>
          </a:p>
        </p:txBody>
      </p:sp>
      <p:sp>
        <p:nvSpPr>
          <p:cNvPr id="7" name="テキスト ボックス 6">
            <a:extLst>
              <a:ext uri="{FF2B5EF4-FFF2-40B4-BE49-F238E27FC236}">
                <a16:creationId xmlns:a16="http://schemas.microsoft.com/office/drawing/2014/main" id="{2933DE02-C393-1B5B-3EAC-E6203C1F882D}"/>
              </a:ext>
            </a:extLst>
          </p:cNvPr>
          <p:cNvSpPr txBox="1"/>
          <p:nvPr/>
        </p:nvSpPr>
        <p:spPr>
          <a:xfrm>
            <a:off x="374152" y="1694096"/>
            <a:ext cx="7994618"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② ログイン後、「ファイル共有」タブをクリックします。</a:t>
            </a:r>
          </a:p>
        </p:txBody>
      </p:sp>
      <p:sp>
        <p:nvSpPr>
          <p:cNvPr id="8" name="テキスト ボックス 7">
            <a:extLst>
              <a:ext uri="{FF2B5EF4-FFF2-40B4-BE49-F238E27FC236}">
                <a16:creationId xmlns:a16="http://schemas.microsoft.com/office/drawing/2014/main" id="{748D07A9-9610-1F9C-8BC6-4454F8B712AB}"/>
              </a:ext>
            </a:extLst>
          </p:cNvPr>
          <p:cNvSpPr txBox="1"/>
          <p:nvPr/>
        </p:nvSpPr>
        <p:spPr>
          <a:xfrm>
            <a:off x="372789" y="2158441"/>
            <a:ext cx="7994618"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③ 指定された「プロジェクト」をクリックします。</a:t>
            </a:r>
          </a:p>
          <a:p>
            <a:r>
              <a:rPr kumimoji="1" lang="en-US" altLang="ja-JP"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利害関係者等は、閲覧対象のフォルダへのアクセスが可能となっています。</a:t>
            </a:r>
            <a:endParaRPr kumimoji="1" lang="ja-JP" altLang="en-US" dirty="0">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89DA2ECE-291A-5E9C-331E-454CC65713BB}"/>
              </a:ext>
            </a:extLst>
          </p:cNvPr>
          <p:cNvSpPr txBox="1"/>
          <p:nvPr/>
        </p:nvSpPr>
        <p:spPr>
          <a:xfrm>
            <a:off x="660728" y="2772440"/>
            <a:ext cx="8077484"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dirty="0">
              <a:latin typeface="メイリオ" panose="020B0604030504040204" pitchFamily="50" charset="-128"/>
              <a:ea typeface="メイリオ" panose="020B0604030504040204" pitchFamily="50" charset="-128"/>
            </a:endParaRPr>
          </a:p>
        </p:txBody>
      </p:sp>
      <p:pic>
        <p:nvPicPr>
          <p:cNvPr id="14" name="コンテンツ プレースホルダー 3">
            <a:extLst>
              <a:ext uri="{FF2B5EF4-FFF2-40B4-BE49-F238E27FC236}">
                <a16:creationId xmlns:a16="http://schemas.microsoft.com/office/drawing/2014/main" id="{B6D6AC26-79F4-FF5D-5609-6B136C1A9C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1803" y="3865500"/>
            <a:ext cx="3949115" cy="2707039"/>
          </a:xfrm>
          <a:prstGeom prst="rect">
            <a:avLst/>
          </a:prstGeom>
          <a:noFill/>
          <a:ln>
            <a:noFill/>
          </a:ln>
        </p:spPr>
      </p:pic>
      <p:sp>
        <p:nvSpPr>
          <p:cNvPr id="16" name="四角形: 角を丸くする 15">
            <a:extLst>
              <a:ext uri="{FF2B5EF4-FFF2-40B4-BE49-F238E27FC236}">
                <a16:creationId xmlns:a16="http://schemas.microsoft.com/office/drawing/2014/main" id="{78495452-EBE6-8702-CDD3-2B5D89B1F787}"/>
              </a:ext>
            </a:extLst>
          </p:cNvPr>
          <p:cNvSpPr/>
          <p:nvPr/>
        </p:nvSpPr>
        <p:spPr>
          <a:xfrm>
            <a:off x="321803" y="4653062"/>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1287BDE2-0F4E-2B47-B171-C2DFB0FE1DFE}"/>
              </a:ext>
            </a:extLst>
          </p:cNvPr>
          <p:cNvSpPr/>
          <p:nvPr/>
        </p:nvSpPr>
        <p:spPr>
          <a:xfrm rot="15340016">
            <a:off x="1684327" y="4626309"/>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97160CB-2168-CFFD-B7F9-B49FB0485DC4}"/>
              </a:ext>
            </a:extLst>
          </p:cNvPr>
          <p:cNvSpPr txBox="1"/>
          <p:nvPr/>
        </p:nvSpPr>
        <p:spPr>
          <a:xfrm>
            <a:off x="1941943" y="4536856"/>
            <a:ext cx="408495" cy="307777"/>
          </a:xfrm>
          <a:prstGeom prst="rect">
            <a:avLst/>
          </a:prstGeom>
          <a:noFill/>
        </p:spPr>
        <p:txBody>
          <a:bodyPr wrap="square" rtlCol="0">
            <a:spAutoFit/>
          </a:bodyPr>
          <a:lstStyle/>
          <a:p>
            <a:r>
              <a:rPr kumimoji="1" lang="ja-JP" altLang="en-US" sz="1400" b="1" dirty="0">
                <a:solidFill>
                  <a:srgbClr val="FF0000"/>
                </a:solidFill>
              </a:rPr>
              <a:t>②</a:t>
            </a:r>
          </a:p>
        </p:txBody>
      </p:sp>
      <p:sp>
        <p:nvSpPr>
          <p:cNvPr id="19" name="四角形: 角を丸くする 18">
            <a:extLst>
              <a:ext uri="{FF2B5EF4-FFF2-40B4-BE49-F238E27FC236}">
                <a16:creationId xmlns:a16="http://schemas.microsoft.com/office/drawing/2014/main" id="{9C159CE8-5D31-4F47-923A-FA1ADFDAD6F8}"/>
              </a:ext>
            </a:extLst>
          </p:cNvPr>
          <p:cNvSpPr/>
          <p:nvPr/>
        </p:nvSpPr>
        <p:spPr>
          <a:xfrm>
            <a:off x="1883723" y="5504930"/>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上 19">
            <a:extLst>
              <a:ext uri="{FF2B5EF4-FFF2-40B4-BE49-F238E27FC236}">
                <a16:creationId xmlns:a16="http://schemas.microsoft.com/office/drawing/2014/main" id="{851B47A5-4ED8-BAA6-08B1-04C88ADD8886}"/>
              </a:ext>
            </a:extLst>
          </p:cNvPr>
          <p:cNvSpPr/>
          <p:nvPr/>
        </p:nvSpPr>
        <p:spPr>
          <a:xfrm rot="10800000">
            <a:off x="3714358" y="5230434"/>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646947B6-42E2-FB9A-9D27-DB11CD44BE6A}"/>
              </a:ext>
            </a:extLst>
          </p:cNvPr>
          <p:cNvSpPr txBox="1"/>
          <p:nvPr/>
        </p:nvSpPr>
        <p:spPr>
          <a:xfrm>
            <a:off x="3615227" y="4966012"/>
            <a:ext cx="379662" cy="307777"/>
          </a:xfrm>
          <a:prstGeom prst="rect">
            <a:avLst/>
          </a:prstGeom>
          <a:noFill/>
        </p:spPr>
        <p:txBody>
          <a:bodyPr wrap="square" rtlCol="0">
            <a:spAutoFit/>
          </a:bodyPr>
          <a:lstStyle/>
          <a:p>
            <a:r>
              <a:rPr kumimoji="1" lang="ja-JP" altLang="en-US" sz="1400" b="1" dirty="0">
                <a:solidFill>
                  <a:srgbClr val="FF0000"/>
                </a:solidFill>
              </a:rPr>
              <a:t>③</a:t>
            </a:r>
          </a:p>
        </p:txBody>
      </p:sp>
      <p:sp>
        <p:nvSpPr>
          <p:cNvPr id="29" name="テキスト ボックス 28">
            <a:extLst>
              <a:ext uri="{FF2B5EF4-FFF2-40B4-BE49-F238E27FC236}">
                <a16:creationId xmlns:a16="http://schemas.microsoft.com/office/drawing/2014/main" id="{91D919C9-6D8D-0D07-C706-FABA181BD677}"/>
              </a:ext>
            </a:extLst>
          </p:cNvPr>
          <p:cNvSpPr txBox="1"/>
          <p:nvPr/>
        </p:nvSpPr>
        <p:spPr>
          <a:xfrm>
            <a:off x="374152" y="3113111"/>
            <a:ext cx="8364060"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④ 「ファイル一覧」から閲覧する利害関係者等のフォルダをクリックします。</a:t>
            </a:r>
          </a:p>
        </p:txBody>
      </p:sp>
      <p:sp>
        <p:nvSpPr>
          <p:cNvPr id="30" name="テキスト ボックス 29">
            <a:extLst>
              <a:ext uri="{FF2B5EF4-FFF2-40B4-BE49-F238E27FC236}">
                <a16:creationId xmlns:a16="http://schemas.microsoft.com/office/drawing/2014/main" id="{0324EEFB-EB5C-5CAC-D19D-429D35256730}"/>
              </a:ext>
            </a:extLst>
          </p:cNvPr>
          <p:cNvSpPr txBox="1"/>
          <p:nvPr/>
        </p:nvSpPr>
        <p:spPr>
          <a:xfrm>
            <a:off x="723331" y="3444125"/>
            <a:ext cx="6416714"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a:t>
            </a:r>
            <a:r>
              <a:rPr kumimoji="1" lang="en-US" altLang="ja-JP" sz="1400" dirty="0">
                <a:latin typeface="メイリオ" panose="020B0604030504040204" pitchFamily="50" charset="-128"/>
                <a:ea typeface="メイリオ" panose="020B0604030504040204" pitchFamily="50" charset="-128"/>
              </a:rPr>
              <a:t>E</a:t>
            </a:r>
            <a:r>
              <a:rPr kumimoji="1" lang="ja-JP" altLang="en-US" sz="1400" dirty="0">
                <a:latin typeface="メイリオ" panose="020B0604030504040204" pitchFamily="50" charset="-128"/>
                <a:ea typeface="メイリオ" panose="020B0604030504040204" pitchFamily="50" charset="-128"/>
              </a:rPr>
              <a:t>社」にあたります。</a:t>
            </a:r>
          </a:p>
        </p:txBody>
      </p:sp>
      <p:pic>
        <p:nvPicPr>
          <p:cNvPr id="31"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5D6B461-12C9-B8DB-C4B8-88B6D681C6FF}"/>
              </a:ext>
            </a:extLst>
          </p:cNvPr>
          <p:cNvPicPr>
            <a:picLocks noGrp="1" noChangeAspect="1"/>
          </p:cNvPicPr>
          <p:nvPr>
            <p:ph idx="1"/>
          </p:nvPr>
        </p:nvPicPr>
        <p:blipFill>
          <a:blip r:embed="rId4"/>
          <a:srcRect l="-1158" t="220" r="6575" b="33137"/>
          <a:stretch>
            <a:fillRect/>
          </a:stretch>
        </p:blipFill>
        <p:spPr>
          <a:xfrm>
            <a:off x="4301098" y="3865500"/>
            <a:ext cx="4510229" cy="2551405"/>
          </a:xfrm>
          <a:prstGeom prst="rect">
            <a:avLst/>
          </a:prstGeom>
        </p:spPr>
      </p:pic>
      <p:sp>
        <p:nvSpPr>
          <p:cNvPr id="32" name="四角形: 角を丸くする 31">
            <a:extLst>
              <a:ext uri="{FF2B5EF4-FFF2-40B4-BE49-F238E27FC236}">
                <a16:creationId xmlns:a16="http://schemas.microsoft.com/office/drawing/2014/main" id="{25D0337D-9195-0618-74A5-21F82033F573}"/>
              </a:ext>
            </a:extLst>
          </p:cNvPr>
          <p:cNvSpPr/>
          <p:nvPr/>
        </p:nvSpPr>
        <p:spPr>
          <a:xfrm>
            <a:off x="7985364" y="5132849"/>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2A65A05C-2030-F1E0-E46C-EA07B25AF003}"/>
              </a:ext>
            </a:extLst>
          </p:cNvPr>
          <p:cNvSpPr/>
          <p:nvPr/>
        </p:nvSpPr>
        <p:spPr>
          <a:xfrm>
            <a:off x="8379282" y="5457745"/>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336C9A3E-A798-5C82-E99B-9AB0516A29E8}"/>
              </a:ext>
            </a:extLst>
          </p:cNvPr>
          <p:cNvSpPr txBox="1"/>
          <p:nvPr/>
        </p:nvSpPr>
        <p:spPr>
          <a:xfrm>
            <a:off x="8278447" y="5665738"/>
            <a:ext cx="379662" cy="307777"/>
          </a:xfrm>
          <a:prstGeom prst="rect">
            <a:avLst/>
          </a:prstGeom>
          <a:noFill/>
        </p:spPr>
        <p:txBody>
          <a:bodyPr wrap="square" rtlCol="0">
            <a:spAutoFit/>
          </a:bodyPr>
          <a:lstStyle/>
          <a:p>
            <a:r>
              <a:rPr kumimoji="1" lang="ja-JP" altLang="en-US" sz="1400" b="1" dirty="0">
                <a:solidFill>
                  <a:srgbClr val="FF0000"/>
                </a:solidFill>
              </a:rPr>
              <a:t>④</a:t>
            </a:r>
          </a:p>
        </p:txBody>
      </p:sp>
    </p:spTree>
    <p:extLst>
      <p:ext uri="{BB962C8B-B14F-4D97-AF65-F5344CB8AC3E}">
        <p14:creationId xmlns:p14="http://schemas.microsoft.com/office/powerpoint/2010/main" val="65939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F5551AFA-7FAE-D530-DD18-147D0B0E1C5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010DCFB-A151-D201-209C-7395EFFEFA21}"/>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6C6DF83-B269-6E35-A7B4-6B555AB76F9B}"/>
              </a:ext>
            </a:extLst>
          </p:cNvPr>
          <p:cNvSpPr txBox="1"/>
          <p:nvPr/>
        </p:nvSpPr>
        <p:spPr>
          <a:xfrm>
            <a:off x="389416" y="604685"/>
            <a:ext cx="7507723"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⑤ 閲覧するファイルを選択し、☑ マークを付けます。</a:t>
            </a:r>
          </a:p>
        </p:txBody>
      </p:sp>
      <p:sp>
        <p:nvSpPr>
          <p:cNvPr id="3" name="テキスト ボックス 2">
            <a:extLst>
              <a:ext uri="{FF2B5EF4-FFF2-40B4-BE49-F238E27FC236}">
                <a16:creationId xmlns:a16="http://schemas.microsoft.com/office/drawing/2014/main" id="{77C38624-FC6F-9F54-A1A6-E33BDEE21338}"/>
              </a:ext>
            </a:extLst>
          </p:cNvPr>
          <p:cNvSpPr txBox="1"/>
          <p:nvPr/>
        </p:nvSpPr>
        <p:spPr>
          <a:xfrm>
            <a:off x="389416" y="1607487"/>
            <a:ext cx="5539651"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⑥「ダウンロード」ボタンをクリックします。</a:t>
            </a: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A6EEE425-5BC2-9245-D46F-53145305DAC1}"/>
              </a:ext>
            </a:extLst>
          </p:cNvPr>
          <p:cNvPicPr>
            <a:picLocks noChangeAspect="1"/>
          </p:cNvPicPr>
          <p:nvPr/>
        </p:nvPicPr>
        <p:blipFill>
          <a:blip r:embed="rId3"/>
          <a:srcRect l="57396" t="41268" b="50206"/>
          <a:stretch>
            <a:fillRect/>
          </a:stretch>
        </p:blipFill>
        <p:spPr>
          <a:xfrm>
            <a:off x="2639194" y="4317975"/>
            <a:ext cx="1637189" cy="262116"/>
          </a:xfrm>
          <a:prstGeom prst="rect">
            <a:avLst/>
          </a:prstGeom>
        </p:spPr>
      </p:pic>
      <p:pic>
        <p:nvPicPr>
          <p:cNvPr id="22" name="コンテンツ プレースホルダー 4" descr="グラフィカル ユーザー インターフェイス, アプリケーション&#10;&#10;AI 生成コンテンツは誤りを含む可能性があります。">
            <a:extLst>
              <a:ext uri="{FF2B5EF4-FFF2-40B4-BE49-F238E27FC236}">
                <a16:creationId xmlns:a16="http://schemas.microsoft.com/office/drawing/2014/main" id="{E07582C3-E373-3C9B-0D2F-54E06D7EA2F8}"/>
              </a:ext>
            </a:extLst>
          </p:cNvPr>
          <p:cNvPicPr>
            <a:picLocks noChangeAspect="1"/>
          </p:cNvPicPr>
          <p:nvPr/>
        </p:nvPicPr>
        <p:blipFill>
          <a:blip r:embed="rId4"/>
          <a:stretch>
            <a:fillRect/>
          </a:stretch>
        </p:blipFill>
        <p:spPr>
          <a:xfrm>
            <a:off x="389416" y="3243258"/>
            <a:ext cx="3850284" cy="2953265"/>
          </a:xfrm>
          <a:prstGeom prst="rect">
            <a:avLst/>
          </a:prstGeom>
        </p:spPr>
      </p:pic>
      <p:sp>
        <p:nvSpPr>
          <p:cNvPr id="23" name="四角形: 角を丸くする 22">
            <a:extLst>
              <a:ext uri="{FF2B5EF4-FFF2-40B4-BE49-F238E27FC236}">
                <a16:creationId xmlns:a16="http://schemas.microsoft.com/office/drawing/2014/main" id="{4BD1AE18-5629-3FD4-EFF3-40F4975C278E}"/>
              </a:ext>
            </a:extLst>
          </p:cNvPr>
          <p:cNvSpPr/>
          <p:nvPr/>
        </p:nvSpPr>
        <p:spPr>
          <a:xfrm>
            <a:off x="2241756" y="3755841"/>
            <a:ext cx="604056" cy="1514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92A5F7AA-634D-9071-D3B8-D1B7A61597BD}"/>
              </a:ext>
            </a:extLst>
          </p:cNvPr>
          <p:cNvSpPr/>
          <p:nvPr/>
        </p:nvSpPr>
        <p:spPr>
          <a:xfrm>
            <a:off x="2268754" y="403042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9427C80-4050-4521-18B1-4A63DE8527AE}"/>
              </a:ext>
            </a:extLst>
          </p:cNvPr>
          <p:cNvSpPr/>
          <p:nvPr/>
        </p:nvSpPr>
        <p:spPr>
          <a:xfrm>
            <a:off x="2273057" y="423997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上 25">
            <a:extLst>
              <a:ext uri="{FF2B5EF4-FFF2-40B4-BE49-F238E27FC236}">
                <a16:creationId xmlns:a16="http://schemas.microsoft.com/office/drawing/2014/main" id="{FEDD9992-77C0-3F4D-5492-AA82A1D41FF1}"/>
              </a:ext>
            </a:extLst>
          </p:cNvPr>
          <p:cNvSpPr/>
          <p:nvPr/>
        </p:nvSpPr>
        <p:spPr>
          <a:xfrm>
            <a:off x="2279955" y="4440843"/>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B36AD56-B26C-8315-4717-57E8D9D071BC}"/>
              </a:ext>
            </a:extLst>
          </p:cNvPr>
          <p:cNvSpPr txBox="1"/>
          <p:nvPr/>
        </p:nvSpPr>
        <p:spPr>
          <a:xfrm>
            <a:off x="2182411" y="4653865"/>
            <a:ext cx="378313" cy="307777"/>
          </a:xfrm>
          <a:prstGeom prst="rect">
            <a:avLst/>
          </a:prstGeom>
          <a:noFill/>
        </p:spPr>
        <p:txBody>
          <a:bodyPr wrap="square" rtlCol="0">
            <a:spAutoFit/>
          </a:bodyPr>
          <a:lstStyle/>
          <a:p>
            <a:r>
              <a:rPr kumimoji="1" lang="ja-JP" altLang="en-US" sz="1400" b="1" dirty="0">
                <a:solidFill>
                  <a:srgbClr val="FF0000"/>
                </a:solidFill>
              </a:rPr>
              <a:t>⑥</a:t>
            </a:r>
          </a:p>
        </p:txBody>
      </p:sp>
      <p:sp>
        <p:nvSpPr>
          <p:cNvPr id="28" name="矢印: 上 27">
            <a:extLst>
              <a:ext uri="{FF2B5EF4-FFF2-40B4-BE49-F238E27FC236}">
                <a16:creationId xmlns:a16="http://schemas.microsoft.com/office/drawing/2014/main" id="{2275F8C1-3AB4-C2E9-F35E-82B98F2FD50B}"/>
              </a:ext>
            </a:extLst>
          </p:cNvPr>
          <p:cNvSpPr/>
          <p:nvPr/>
        </p:nvSpPr>
        <p:spPr>
          <a:xfrm rot="13501799">
            <a:off x="2603594" y="3528835"/>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EC01A71-80DE-B06B-AFD6-1DBB1290C426}"/>
              </a:ext>
            </a:extLst>
          </p:cNvPr>
          <p:cNvSpPr txBox="1"/>
          <p:nvPr/>
        </p:nvSpPr>
        <p:spPr>
          <a:xfrm>
            <a:off x="2660218" y="3341374"/>
            <a:ext cx="397235" cy="307777"/>
          </a:xfrm>
          <a:prstGeom prst="rect">
            <a:avLst/>
          </a:prstGeom>
          <a:noFill/>
        </p:spPr>
        <p:txBody>
          <a:bodyPr wrap="square" rtlCol="0">
            <a:spAutoFit/>
          </a:bodyPr>
          <a:lstStyle/>
          <a:p>
            <a:r>
              <a:rPr kumimoji="1" lang="ja-JP" altLang="en-US" sz="1400" b="1" dirty="0">
                <a:solidFill>
                  <a:srgbClr val="FF0000"/>
                </a:solidFill>
              </a:rPr>
              <a:t>⑦</a:t>
            </a:r>
          </a:p>
        </p:txBody>
      </p:sp>
      <p:sp>
        <p:nvSpPr>
          <p:cNvPr id="30" name="テキスト ボックス 29">
            <a:extLst>
              <a:ext uri="{FF2B5EF4-FFF2-40B4-BE49-F238E27FC236}">
                <a16:creationId xmlns:a16="http://schemas.microsoft.com/office/drawing/2014/main" id="{B61382D8-939C-0C5D-B8D8-D2177A4C8C52}"/>
              </a:ext>
            </a:extLst>
          </p:cNvPr>
          <p:cNvSpPr txBox="1"/>
          <p:nvPr/>
        </p:nvSpPr>
        <p:spPr>
          <a:xfrm>
            <a:off x="646445" y="986151"/>
            <a:ext cx="7089899" cy="523220"/>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ALL</a:t>
            </a:r>
            <a:r>
              <a:rPr kumimoji="1" lang="ja-JP" altLang="en-US" sz="1400" dirty="0">
                <a:latin typeface="メイリオ" panose="020B0604030504040204" pitchFamily="50" charset="-128"/>
                <a:ea typeface="メイリオ" panose="020B0604030504040204" pitchFamily="50" charset="-128"/>
              </a:rPr>
              <a:t>」ボタンを押すとファイルを全選択できます。</a:t>
            </a:r>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実際の閲覧時、ファイル数が多い場合等に活用ください。</a:t>
            </a:r>
          </a:p>
        </p:txBody>
      </p:sp>
      <p:sp>
        <p:nvSpPr>
          <p:cNvPr id="38" name="テキスト ボックス 37">
            <a:extLst>
              <a:ext uri="{FF2B5EF4-FFF2-40B4-BE49-F238E27FC236}">
                <a16:creationId xmlns:a16="http://schemas.microsoft.com/office/drawing/2014/main" id="{7858043A-D4FA-AA56-B397-8452AEA37877}"/>
              </a:ext>
            </a:extLst>
          </p:cNvPr>
          <p:cNvSpPr txBox="1"/>
          <p:nvPr/>
        </p:nvSpPr>
        <p:spPr>
          <a:xfrm>
            <a:off x="389416" y="2186284"/>
            <a:ext cx="7761230"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⑦ メッセージが表示されますので、「</a:t>
            </a:r>
            <a:r>
              <a:rPr kumimoji="1" lang="en-US" altLang="ja-JP" dirty="0">
                <a:latin typeface="メイリオ" panose="020B0604030504040204" pitchFamily="50" charset="-128"/>
                <a:ea typeface="メイリオ" panose="020B0604030504040204" pitchFamily="50" charset="-128"/>
              </a:rPr>
              <a:t>OK</a:t>
            </a:r>
            <a:r>
              <a:rPr kumimoji="1" lang="ja-JP" altLang="en-US" dirty="0">
                <a:latin typeface="メイリオ" panose="020B0604030504040204" pitchFamily="50" charset="-128"/>
                <a:ea typeface="メイリオ" panose="020B0604030504040204" pitchFamily="50" charset="-128"/>
              </a:rPr>
              <a:t>」ボタンを押すとダウンロード</a:t>
            </a:r>
            <a:endParaRPr kumimoji="1" lang="en-US" altLang="ja-JP" dirty="0">
              <a:latin typeface="メイリオ" panose="020B0604030504040204" pitchFamily="50" charset="-128"/>
              <a:ea typeface="メイリオ" panose="020B0604030504040204" pitchFamily="50" charset="-128"/>
            </a:endParaRPr>
          </a:p>
          <a:p>
            <a:r>
              <a:rPr kumimoji="1" lang="en-US" altLang="ja-JP" dirty="0">
                <a:latin typeface="メイリオ" panose="020B0604030504040204" pitchFamily="50" charset="-128"/>
                <a:ea typeface="メイリオ" panose="020B0604030504040204" pitchFamily="50" charset="-128"/>
              </a:rPr>
              <a:t>   </a:t>
            </a:r>
            <a:r>
              <a:rPr kumimoji="1" lang="ja-JP" altLang="en-US" dirty="0">
                <a:latin typeface="メイリオ" panose="020B0604030504040204" pitchFamily="50" charset="-128"/>
                <a:ea typeface="メイリオ" panose="020B0604030504040204" pitchFamily="50" charset="-128"/>
              </a:rPr>
              <a:t> が実施されます。</a:t>
            </a:r>
          </a:p>
        </p:txBody>
      </p:sp>
      <p:pic>
        <p:nvPicPr>
          <p:cNvPr id="39"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69F8278-97FA-6B2D-FFF3-20B2EF1FF47D}"/>
              </a:ext>
            </a:extLst>
          </p:cNvPr>
          <p:cNvPicPr>
            <a:picLocks noChangeAspect="1"/>
          </p:cNvPicPr>
          <p:nvPr/>
        </p:nvPicPr>
        <p:blipFill>
          <a:blip r:embed="rId5"/>
          <a:srcRect r="11274"/>
          <a:stretch>
            <a:fillRect/>
          </a:stretch>
        </p:blipFill>
        <p:spPr>
          <a:xfrm>
            <a:off x="4395387" y="3243258"/>
            <a:ext cx="4389726" cy="2953264"/>
          </a:xfrm>
          <a:prstGeom prst="rect">
            <a:avLst/>
          </a:prstGeom>
        </p:spPr>
      </p:pic>
      <p:sp>
        <p:nvSpPr>
          <p:cNvPr id="40" name="四角形: 角を丸くする 39">
            <a:extLst>
              <a:ext uri="{FF2B5EF4-FFF2-40B4-BE49-F238E27FC236}">
                <a16:creationId xmlns:a16="http://schemas.microsoft.com/office/drawing/2014/main" id="{6474CBA3-20F9-967B-6BD6-A92C23A12AD1}"/>
              </a:ext>
            </a:extLst>
          </p:cNvPr>
          <p:cNvSpPr/>
          <p:nvPr/>
        </p:nvSpPr>
        <p:spPr>
          <a:xfrm>
            <a:off x="6573232" y="4865176"/>
            <a:ext cx="572481" cy="172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 40">
            <a:extLst>
              <a:ext uri="{FF2B5EF4-FFF2-40B4-BE49-F238E27FC236}">
                <a16:creationId xmlns:a16="http://schemas.microsoft.com/office/drawing/2014/main" id="{51ABFDBC-4E7A-2329-69EC-60D0B0BC3EDA}"/>
              </a:ext>
            </a:extLst>
          </p:cNvPr>
          <p:cNvSpPr/>
          <p:nvPr/>
        </p:nvSpPr>
        <p:spPr>
          <a:xfrm rot="18908503">
            <a:off x="7200083" y="4932179"/>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46612A5-7465-66E1-DC8B-2547422B48BC}"/>
              </a:ext>
            </a:extLst>
          </p:cNvPr>
          <p:cNvSpPr txBox="1"/>
          <p:nvPr/>
        </p:nvSpPr>
        <p:spPr>
          <a:xfrm>
            <a:off x="7250721" y="5056437"/>
            <a:ext cx="378313" cy="307777"/>
          </a:xfrm>
          <a:prstGeom prst="rect">
            <a:avLst/>
          </a:prstGeom>
          <a:noFill/>
        </p:spPr>
        <p:txBody>
          <a:bodyPr wrap="square" rtlCol="0">
            <a:spAutoFit/>
          </a:bodyPr>
          <a:lstStyle/>
          <a:p>
            <a:r>
              <a:rPr kumimoji="1" lang="ja-JP" altLang="en-US" sz="1400" b="1" dirty="0">
                <a:solidFill>
                  <a:srgbClr val="FF0000"/>
                </a:solidFill>
              </a:rPr>
              <a:t>⑧</a:t>
            </a:r>
          </a:p>
        </p:txBody>
      </p:sp>
    </p:spTree>
    <p:extLst>
      <p:ext uri="{BB962C8B-B14F-4D97-AF65-F5344CB8AC3E}">
        <p14:creationId xmlns:p14="http://schemas.microsoft.com/office/powerpoint/2010/main" val="130535823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E4A0F37E6A8F6547BDDE90BA5AFFFEBD" ma:contentTypeVersion="" ma:contentTypeDescription="新しいドキュメントを作成します。" ma:contentTypeScope="" ma:versionID="e6835f5ae15cf90059cb762eb74ba5c1">
  <xsd:schema xmlns:xsd="http://www.w3.org/2001/XMLSchema" xmlns:xs="http://www.w3.org/2001/XMLSchema" xmlns:p="http://schemas.microsoft.com/office/2006/metadata/properties" xmlns:ns2="7eccc1d7-25c9-4b28-bd43-cceccbc5b348" xmlns:ns3="9dee86d8-d636-4ae8-976e-78969faa5dec" xmlns:ns4="b5471033-25ca-41e4-b4f9-0c69817a7d90" targetNamespace="http://schemas.microsoft.com/office/2006/metadata/properties" ma:root="true" ma:fieldsID="9ef777299ff353e3f45cfee746dafaa2" ns2:_="" ns3:_="" ns4:_="">
    <xsd:import namespace="7eccc1d7-25c9-4b28-bd43-cceccbc5b348"/>
    <xsd:import namespace="9dee86d8-d636-4ae8-976e-78969faa5dec"/>
    <xsd:import namespace="b5471033-25ca-41e4-b4f9-0c69817a7d9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AutoKeyPoints" minOccurs="0"/>
                <xsd:element ref="ns2:MediaServiceKeyPoints" minOccurs="0"/>
                <xsd:element ref="ns2:MediaServiceLocation" minOccurs="0"/>
                <xsd:element ref="ns2:_Flow_SignoffStatus"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eccc1d7-25c9-4b28-bd43-cceccbc5b3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_Flow_SignoffStatus" ma:index="21" nillable="true" ma:displayName="承認の状態" ma:internalName="_x627f__x8a8d__x306e__x72b6__x614b_">
      <xsd:simpleType>
        <xsd:restriction base="dms:Text"/>
      </xsd:simpleType>
    </xsd:element>
    <xsd:element name="lcf76f155ced4ddcb4097134ff3c332f" ma:index="23" nillable="true" ma:taxonomy="true" ma:internalName="lcf76f155ced4ddcb4097134ff3c332f" ma:taxonomyFieldName="MediaServiceImageTags" ma:displayName="画像タグ" ma:readOnly="false" ma:fieldId="{5cf76f15-5ced-4ddc-b409-7134ff3c332f}" ma:taxonomyMulti="true" ma:sspId="ce83f49a-17f6-4149-80b6-ce68f1bc362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dee86d8-d636-4ae8-976e-78969faa5dec"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5471033-25ca-41e4-b4f9-0c69817a7d90"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E0FAE581-D750-4DB3-AC75-1E79E1523B86}" ma:internalName="TaxCatchAll" ma:showField="CatchAllData" ma:web="{9dee86d8-d636-4ae8-976e-78969faa5de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eccc1d7-25c9-4b28-bd43-cceccbc5b348">
      <Terms xmlns="http://schemas.microsoft.com/office/infopath/2007/PartnerControls"/>
    </lcf76f155ced4ddcb4097134ff3c332f>
    <TaxCatchAll xmlns="b5471033-25ca-41e4-b4f9-0c69817a7d90" xsi:nil="true"/>
    <_Flow_SignoffStatus xmlns="7eccc1d7-25c9-4b28-bd43-cceccbc5b348" xsi:nil="true"/>
  </documentManagement>
</p:properties>
</file>

<file path=customXml/itemProps1.xml><?xml version="1.0" encoding="utf-8"?>
<ds:datastoreItem xmlns:ds="http://schemas.openxmlformats.org/officeDocument/2006/customXml" ds:itemID="{25A55D65-BDA9-4F22-AE2F-2691A963F56A}">
  <ds:schemaRefs>
    <ds:schemaRef ds:uri="http://schemas.microsoft.com/sharepoint/v3/contenttype/forms"/>
  </ds:schemaRefs>
</ds:datastoreItem>
</file>

<file path=customXml/itemProps2.xml><?xml version="1.0" encoding="utf-8"?>
<ds:datastoreItem xmlns:ds="http://schemas.openxmlformats.org/officeDocument/2006/customXml" ds:itemID="{EA5276A6-3430-4893-A68C-6419DC499A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eccc1d7-25c9-4b28-bd43-cceccbc5b348"/>
    <ds:schemaRef ds:uri="9dee86d8-d636-4ae8-976e-78969faa5dec"/>
    <ds:schemaRef ds:uri="b5471033-25ca-41e4-b4f9-0c69817a7d9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F1A514D-9602-490A-A98F-429C43DE242A}">
  <ds:schemaRefs>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purl.org/dc/terms/"/>
    <ds:schemaRef ds:uri="http://www.w3.org/XML/1998/namespace"/>
    <ds:schemaRef ds:uri="b5471033-25ca-41e4-b4f9-0c69817a7d90"/>
    <ds:schemaRef ds:uri="http://schemas.openxmlformats.org/package/2006/metadata/core-properties"/>
    <ds:schemaRef ds:uri="9dee86d8-d636-4ae8-976e-78969faa5dec"/>
    <ds:schemaRef ds:uri="7eccc1d7-25c9-4b28-bd43-cceccbc5b348"/>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685</Words>
  <Application>Microsoft Office PowerPoint</Application>
  <PresentationFormat>画面に合わせる (4:3)</PresentationFormat>
  <Paragraphs>64</Paragraphs>
  <Slides>6</Slides>
  <Notes>4</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6</vt:i4>
      </vt:variant>
    </vt:vector>
  </HeadingPairs>
  <TitlesOfParts>
    <vt:vector size="13" baseType="lpstr">
      <vt:lpstr>BIZ UDPゴシック</vt:lpstr>
      <vt:lpstr>メイリオ</vt:lpstr>
      <vt:lpstr>游ゴシック</vt:lpstr>
      <vt:lpstr>Aptos</vt:lpstr>
      <vt:lpstr>Aptos Display</vt:lpstr>
      <vt:lpstr>Arial</vt:lpstr>
      <vt:lpstr>Office テーマ</vt:lpstr>
      <vt:lpstr>PowerPoint プレゼンテーション</vt:lpstr>
      <vt:lpstr>利用方法：当初ログイン・提出時</vt:lpstr>
      <vt:lpstr>PowerPoint プレゼンテーション</vt:lpstr>
      <vt:lpstr>PowerPoint プレゼンテーション</vt:lpstr>
      <vt:lpstr>利用方法：閲覧時</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2026-05-27T06:45:34Z</dcterms:created>
  <dcterms:modified xsi:type="dcterms:W3CDTF">2026-07-13T12:16:03Z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0x010100E4A0F37E6A8F6547BDDE90BA5AFFFEBD</vt:lpwstr>
  </property>
  <property fmtid="{D5CDD505-2E9C-101B-9397-08002B2CF9AE}" pid="3" name="MediaServiceImageTags">
    <vt:lpwstr/>
  </property>
</Properties>
</file>